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FF66"/>
    <a:srgbClr val="996633"/>
    <a:srgbClr val="FFCCFF"/>
    <a:srgbClr val="FF6699"/>
    <a:srgbClr val="CCFFFF"/>
    <a:srgbClr val="00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72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2592A1D-03ED-4391-9987-91FFFDB5BC4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EBEA256-1144-471F-8E84-824368A66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82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103935-B013-43F8-9FB4-1F306AF761FC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92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9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66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7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61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21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81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95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89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54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F26B-0DB6-44B7-88FC-E77F3B941B18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BBDD5-C0E5-4A38-9B0E-41EFA2E6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22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下矢印 51"/>
          <p:cNvSpPr/>
          <p:nvPr/>
        </p:nvSpPr>
        <p:spPr>
          <a:xfrm>
            <a:off x="1516045" y="1176403"/>
            <a:ext cx="379576" cy="5195407"/>
          </a:xfrm>
          <a:prstGeom prst="downArrow">
            <a:avLst>
              <a:gd name="adj1" fmla="val 33934"/>
              <a:gd name="adj2" fmla="val 50401"/>
            </a:avLst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934381" y="505804"/>
            <a:ext cx="3442557" cy="389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【</a:t>
            </a:r>
            <a:r>
              <a:rPr lang="ja-JP" altLang="en-US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大切な経験や活動</a:t>
            </a:r>
            <a:r>
              <a:rPr lang="en-US" altLang="ja-JP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】</a:t>
            </a:r>
            <a:endParaRPr lang="ja-JP" altLang="en-US" sz="2000" dirty="0">
              <a:solidFill>
                <a:srgbClr val="00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179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2800" dirty="0" smtClean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　班　テーマ</a:t>
            </a:r>
            <a:r>
              <a:rPr lang="ja-JP" altLang="en-US" sz="2800" dirty="0" smtClean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　　　　　　　　　　</a:t>
            </a:r>
            <a:endParaRPr lang="ja-JP" altLang="en-US" sz="2800" dirty="0">
              <a:solidFill>
                <a:srgbClr val="FFFFFF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2555404" y="916444"/>
            <a:ext cx="3676835" cy="2639078"/>
          </a:xfrm>
          <a:prstGeom prst="wedgeRoundRectCallout">
            <a:avLst>
              <a:gd name="adj1" fmla="val 32404"/>
              <a:gd name="adj2" fmla="val -48911"/>
              <a:gd name="adj3" fmla="val 16667"/>
            </a:avLst>
          </a:prstGeom>
          <a:ln>
            <a:solidFill>
              <a:srgbClr val="B4F2D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1030" name="Picture 6" descr="http://2.bp.blogspot.com/-uVuX45BvvQc/Vf-aut1-C0I/AAAAAAAAyJ8/zWR_FZKnmbk/s800/icon_business_woman0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77" y="2745502"/>
            <a:ext cx="836157" cy="83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-12635" y="517919"/>
            <a:ext cx="923330" cy="5874051"/>
          </a:xfrm>
          <a:prstGeom prst="rect">
            <a:avLst/>
          </a:prstGeom>
          <a:gradFill>
            <a:gsLst>
              <a:gs pos="0">
                <a:srgbClr val="FF99CC"/>
              </a:gs>
              <a:gs pos="50000">
                <a:srgbClr val="CCFFFF">
                  <a:shade val="67500"/>
                  <a:satMod val="115000"/>
                </a:srgbClr>
              </a:gs>
              <a:gs pos="100000">
                <a:srgbClr val="CCFFFF">
                  <a:shade val="100000"/>
                  <a:satMod val="115000"/>
                </a:srgbClr>
              </a:gs>
            </a:gsLst>
            <a:lin ang="16200000" scaled="0"/>
          </a:gradFill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　（学びの芽生え）　　　　　　（自覚的な学び）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幼児期・年長後半　 入学　</a:t>
            </a:r>
            <a:r>
              <a:rPr lang="ja-JP" altLang="en-US" sz="2400" dirty="0"/>
              <a:t> </a:t>
            </a:r>
            <a:r>
              <a:rPr kumimoji="1" lang="ja-JP" altLang="en-US" sz="2400" dirty="0" smtClean="0"/>
              <a:t>一年生・入学当初</a:t>
            </a:r>
            <a:endParaRPr kumimoji="1" lang="ja-JP" altLang="en-US" sz="2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-12636" y="6389783"/>
            <a:ext cx="9156635" cy="517919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目指す姿：　　　　　</a:t>
            </a:r>
            <a:endParaRPr lang="ja-JP" altLang="en-US" sz="2800" dirty="0">
              <a:solidFill>
                <a:srgbClr val="FFFFFF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247631" y="4370432"/>
            <a:ext cx="1971702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 smtClean="0">
              <a:solidFill>
                <a:srgbClr val="000000"/>
              </a:solidFill>
              <a:ea typeface="ＤＦ平成明朝体W7" pitchFamily="1" charset="-128"/>
            </a:endParaRPr>
          </a:p>
          <a:p>
            <a:pPr algn="ctr"/>
            <a:endParaRPr lang="ja-JP" altLang="en-US" dirty="0">
              <a:solidFill>
                <a:srgbClr val="000000"/>
              </a:solidFill>
              <a:ea typeface="ＤＦ平成明朝体W7" pitchFamily="1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204814" y="5445474"/>
            <a:ext cx="2223169" cy="511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000000"/>
              </a:solidFill>
              <a:ea typeface="ＤＦ平成明朝体W7" pitchFamily="1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429291" y="2943343"/>
            <a:ext cx="345539" cy="1023202"/>
          </a:xfrm>
          <a:prstGeom prst="downArrow">
            <a:avLst>
              <a:gd name="adj1" fmla="val 33934"/>
              <a:gd name="adj2" fmla="val 50401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吹き出し 37"/>
          <p:cNvSpPr/>
          <p:nvPr/>
        </p:nvSpPr>
        <p:spPr>
          <a:xfrm>
            <a:off x="2530647" y="3665895"/>
            <a:ext cx="3701592" cy="2685058"/>
          </a:xfrm>
          <a:prstGeom prst="wedgeRoundRectCallout">
            <a:avLst>
              <a:gd name="adj1" fmla="val 49303"/>
              <a:gd name="adj2" fmla="val -11605"/>
              <a:gd name="adj3" fmla="val 16667"/>
            </a:avLst>
          </a:prstGeom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36" name="Picture 4" descr="http://3.bp.blogspot.com/-PuyN3T22kew/VwdI30jgV0I/AAAAAAAA5mY/ZHt079CgwF4g6xrSXs9f4VjpMeQnYaNjw/s800/job_teacher_woman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2" b="47335"/>
          <a:stretch/>
        </p:blipFill>
        <p:spPr bwMode="auto">
          <a:xfrm>
            <a:off x="5393010" y="5412809"/>
            <a:ext cx="1172292" cy="96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正方形/長方形 39"/>
          <p:cNvSpPr/>
          <p:nvPr/>
        </p:nvSpPr>
        <p:spPr>
          <a:xfrm>
            <a:off x="2204814" y="500138"/>
            <a:ext cx="4345514" cy="389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【</a:t>
            </a:r>
            <a:r>
              <a:rPr lang="ja-JP" altLang="en-US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保育者・教師が大切にすること</a:t>
            </a:r>
            <a:r>
              <a:rPr lang="en-US" altLang="ja-JP" sz="2000" dirty="0" smtClean="0">
                <a:solidFill>
                  <a:srgbClr val="00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】</a:t>
            </a:r>
            <a:endParaRPr lang="ja-JP" altLang="en-US" sz="2000" dirty="0">
              <a:solidFill>
                <a:srgbClr val="000000"/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850214" y="1107472"/>
            <a:ext cx="1774117" cy="4270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589058" y="923010"/>
            <a:ext cx="1570725" cy="5758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・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  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pPr>
              <a:lnSpc>
                <a:spcPts val="2100"/>
              </a:lnSpc>
            </a:pPr>
            <a:r>
              <a:rPr lang="ja-JP" altLang="en-US" sz="1400" dirty="0" smtClean="0">
                <a:solidFill>
                  <a:srgbClr val="000000"/>
                </a:solidFill>
                <a:latin typeface="+mj-ea"/>
                <a:ea typeface="+mj-ea"/>
              </a:rPr>
              <a:t>　　　　　　　　　等</a:t>
            </a:r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ja-JP" sz="14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ja-JP" altLang="en-US" sz="14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807511" y="1855266"/>
            <a:ext cx="1774117" cy="4270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914762" y="2675346"/>
            <a:ext cx="1589894" cy="4270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958738" y="3514212"/>
            <a:ext cx="1462421" cy="4270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984969" y="4272596"/>
            <a:ext cx="1420632" cy="58343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944896" y="5165400"/>
            <a:ext cx="1529627" cy="58343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850214" y="581425"/>
            <a:ext cx="1570945" cy="36630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子どもの姿</a:t>
            </a:r>
            <a:endParaRPr kumimoji="1" lang="ja-JP" altLang="en-US" sz="14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97233" y="947733"/>
            <a:ext cx="1187601" cy="958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397234" y="1984561"/>
            <a:ext cx="1187601" cy="958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6385674" y="3034821"/>
            <a:ext cx="1187601" cy="958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389269" y="4146632"/>
            <a:ext cx="1187601" cy="958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401457" y="5269443"/>
            <a:ext cx="1187601" cy="958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28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ＤＦ平成ゴシック体W5</vt:lpstr>
      <vt:lpstr>ＤＦ平成明朝体W7</vt:lpstr>
      <vt:lpstr>HGP創英角ﾎﾟｯﾌﾟ体</vt:lpstr>
      <vt:lpstr>HG創英角ｺﾞｼｯｸUB</vt:lpstr>
      <vt:lpstr>ＭＳ Ｐゴシック</vt:lpstr>
      <vt:lpstr>ＭＳ 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117</cp:revision>
  <cp:lastPrinted>2017-05-18T05:52:51Z</cp:lastPrinted>
  <dcterms:created xsi:type="dcterms:W3CDTF">2016-02-29T06:13:20Z</dcterms:created>
  <dcterms:modified xsi:type="dcterms:W3CDTF">2019-05-16T07:13:02Z</dcterms:modified>
</cp:coreProperties>
</file>