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17"/>
  </p:notesMasterIdLst>
  <p:handoutMasterIdLst>
    <p:handoutMasterId r:id="rId18"/>
  </p:handoutMasterIdLst>
  <p:sldIdLst>
    <p:sldId id="305" r:id="rId2"/>
    <p:sldId id="311" r:id="rId3"/>
    <p:sldId id="312" r:id="rId4"/>
    <p:sldId id="290" r:id="rId5"/>
    <p:sldId id="299" r:id="rId6"/>
    <p:sldId id="258" r:id="rId7"/>
    <p:sldId id="293" r:id="rId8"/>
    <p:sldId id="307" r:id="rId9"/>
    <p:sldId id="291" r:id="rId10"/>
    <p:sldId id="267" r:id="rId11"/>
    <p:sldId id="310" r:id="rId12"/>
    <p:sldId id="269" r:id="rId13"/>
    <p:sldId id="287" r:id="rId14"/>
    <p:sldId id="288" r:id="rId15"/>
    <p:sldId id="314" r:id="rId16"/>
  </p:sldIdLst>
  <p:sldSz cx="9144000" cy="6858000" type="screen4x3"/>
  <p:notesSz cx="6734175" cy="98679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2F0D9"/>
    <a:srgbClr val="FFF2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160" autoAdjust="0"/>
    <p:restoredTop sz="61974" autoAdjust="0"/>
  </p:normalViewPr>
  <p:slideViewPr>
    <p:cSldViewPr snapToGrid="0">
      <p:cViewPr varScale="1">
        <p:scale>
          <a:sx n="58" d="100"/>
          <a:sy n="58" d="100"/>
        </p:scale>
        <p:origin x="1560" y="72"/>
      </p:cViewPr>
      <p:guideLst>
        <p:guide orient="horz" pos="2160"/>
        <p:guide pos="2880"/>
      </p:guideLst>
    </p:cSldViewPr>
  </p:slideViewPr>
  <p:notesTextViewPr>
    <p:cViewPr>
      <p:scale>
        <a:sx n="3" d="2"/>
        <a:sy n="3" d="2"/>
      </p:scale>
      <p:origin x="0" y="0"/>
    </p:cViewPr>
  </p:notesTextViewPr>
  <p:notesViewPr>
    <p:cSldViewPr snapToGrid="0">
      <p:cViewPr varScale="1">
        <p:scale>
          <a:sx n="68" d="100"/>
          <a:sy n="68" d="100"/>
        </p:scale>
        <p:origin x="2532"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7825" cy="495300"/>
          </a:xfrm>
          <a:prstGeom prst="rect">
            <a:avLst/>
          </a:prstGeom>
        </p:spPr>
        <p:txBody>
          <a:bodyPr vert="horz" lIns="91431" tIns="45716" rIns="91431" bIns="45716"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4" y="0"/>
            <a:ext cx="2917825" cy="495300"/>
          </a:xfrm>
          <a:prstGeom prst="rect">
            <a:avLst/>
          </a:prstGeom>
        </p:spPr>
        <p:txBody>
          <a:bodyPr vert="horz" lIns="91431" tIns="45716" rIns="91431" bIns="45716" rtlCol="0"/>
          <a:lstStyle>
            <a:lvl1pPr algn="r">
              <a:defRPr sz="1200"/>
            </a:lvl1pPr>
          </a:lstStyle>
          <a:p>
            <a:fld id="{6B8880F6-BED5-42E1-BFBD-069816F3AF22}" type="datetimeFigureOut">
              <a:rPr kumimoji="1" lang="ja-JP" altLang="en-US" smtClean="0"/>
              <a:t>2017/3/24</a:t>
            </a:fld>
            <a:endParaRPr kumimoji="1" lang="ja-JP" altLang="en-US"/>
          </a:p>
        </p:txBody>
      </p:sp>
      <p:sp>
        <p:nvSpPr>
          <p:cNvPr id="4" name="フッター プレースホルダー 3"/>
          <p:cNvSpPr>
            <a:spLocks noGrp="1"/>
          </p:cNvSpPr>
          <p:nvPr>
            <p:ph type="ftr" sz="quarter" idx="2"/>
          </p:nvPr>
        </p:nvSpPr>
        <p:spPr>
          <a:xfrm>
            <a:off x="1" y="9372600"/>
            <a:ext cx="2917825" cy="495300"/>
          </a:xfrm>
          <a:prstGeom prst="rect">
            <a:avLst/>
          </a:prstGeom>
        </p:spPr>
        <p:txBody>
          <a:bodyPr vert="horz" lIns="91431" tIns="45716" rIns="91431" bIns="45716"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4" y="9372600"/>
            <a:ext cx="2917825" cy="495300"/>
          </a:xfrm>
          <a:prstGeom prst="rect">
            <a:avLst/>
          </a:prstGeom>
        </p:spPr>
        <p:txBody>
          <a:bodyPr vert="horz" lIns="91431" tIns="45716" rIns="91431" bIns="45716" rtlCol="0" anchor="b"/>
          <a:lstStyle>
            <a:lvl1pPr algn="r">
              <a:defRPr sz="1200"/>
            </a:lvl1pPr>
          </a:lstStyle>
          <a:p>
            <a:fld id="{B2ADEDC9-76E1-43E9-9CA5-E068548FCF7E}" type="slidenum">
              <a:rPr kumimoji="1" lang="ja-JP" altLang="en-US" smtClean="0"/>
              <a:t>‹#›</a:t>
            </a:fld>
            <a:endParaRPr kumimoji="1" lang="ja-JP" altLang="en-US"/>
          </a:p>
        </p:txBody>
      </p:sp>
    </p:spTree>
    <p:extLst>
      <p:ext uri="{BB962C8B-B14F-4D97-AF65-F5344CB8AC3E}">
        <p14:creationId xmlns:p14="http://schemas.microsoft.com/office/powerpoint/2010/main" val="56997908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スライド イメージ プレースホルダー 3"/>
          <p:cNvSpPr>
            <a:spLocks noGrp="1" noRot="1" noChangeAspect="1"/>
          </p:cNvSpPr>
          <p:nvPr>
            <p:ph type="sldImg" idx="2"/>
          </p:nvPr>
        </p:nvSpPr>
        <p:spPr>
          <a:xfrm>
            <a:off x="900113" y="254000"/>
            <a:ext cx="4897437" cy="3675063"/>
          </a:xfrm>
          <a:prstGeom prst="rect">
            <a:avLst/>
          </a:prstGeom>
          <a:noFill/>
          <a:ln w="12700">
            <a:solidFill>
              <a:prstClr val="black"/>
            </a:solidFill>
          </a:ln>
        </p:spPr>
        <p:txBody>
          <a:bodyPr vert="horz" lIns="91413" tIns="45707" rIns="91413" bIns="45707" rtlCol="0" anchor="ctr"/>
          <a:lstStyle/>
          <a:p>
            <a:endParaRPr lang="ja-JP" altLang="en-US"/>
          </a:p>
        </p:txBody>
      </p:sp>
      <p:sp>
        <p:nvSpPr>
          <p:cNvPr id="5" name="ノート プレースホルダー 4"/>
          <p:cNvSpPr>
            <a:spLocks noGrp="1"/>
          </p:cNvSpPr>
          <p:nvPr>
            <p:ph type="body" sz="quarter" idx="3"/>
          </p:nvPr>
        </p:nvSpPr>
        <p:spPr>
          <a:xfrm>
            <a:off x="487087" y="4057780"/>
            <a:ext cx="5760000" cy="5302220"/>
          </a:xfrm>
          <a:prstGeom prst="rect">
            <a:avLst/>
          </a:prstGeom>
        </p:spPr>
        <p:txBody>
          <a:bodyPr vert="horz" lIns="91413" tIns="45707" rIns="91413" bIns="45707" rtlCol="0"/>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7" name="スライド番号プレースホルダー 6"/>
          <p:cNvSpPr>
            <a:spLocks noGrp="1"/>
          </p:cNvSpPr>
          <p:nvPr>
            <p:ph type="sldNum" sz="quarter" idx="5"/>
          </p:nvPr>
        </p:nvSpPr>
        <p:spPr>
          <a:xfrm>
            <a:off x="3814475" y="9372794"/>
            <a:ext cx="2918143" cy="495107"/>
          </a:xfrm>
          <a:prstGeom prst="rect">
            <a:avLst/>
          </a:prstGeom>
        </p:spPr>
        <p:txBody>
          <a:bodyPr vert="horz" lIns="91413" tIns="45707" rIns="91413" bIns="45707" rtlCol="0" anchor="b"/>
          <a:lstStyle>
            <a:lvl1pPr algn="r">
              <a:defRPr sz="1600"/>
            </a:lvl1pPr>
          </a:lstStyle>
          <a:p>
            <a:fld id="{709B766F-49E6-44E1-8555-5E4CB04C5F81}" type="slidenum">
              <a:rPr lang="ja-JP" altLang="en-US" smtClean="0"/>
              <a:pPr/>
              <a:t>‹#›</a:t>
            </a:fld>
            <a:endParaRPr lang="ja-JP" altLang="en-US"/>
          </a:p>
        </p:txBody>
      </p:sp>
    </p:spTree>
    <p:extLst>
      <p:ext uri="{BB962C8B-B14F-4D97-AF65-F5344CB8AC3E}">
        <p14:creationId xmlns:p14="http://schemas.microsoft.com/office/powerpoint/2010/main" val="256756882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400" kern="1200">
        <a:solidFill>
          <a:schemeClr val="tx1"/>
        </a:solidFill>
        <a:latin typeface="+mn-lt"/>
        <a:ea typeface="+mn-ea"/>
        <a:cs typeface="+mn-cs"/>
      </a:defRPr>
    </a:lvl1pPr>
    <a:lvl2pPr marL="457200" algn="l" defTabSz="914400" rtl="0" eaLnBrk="1" latinLnBrk="0" hangingPunct="1">
      <a:defRPr kumimoji="1" sz="1400" kern="1200">
        <a:solidFill>
          <a:schemeClr val="tx1"/>
        </a:solidFill>
        <a:latin typeface="+mn-lt"/>
        <a:ea typeface="+mn-ea"/>
        <a:cs typeface="+mn-cs"/>
      </a:defRPr>
    </a:lvl2pPr>
    <a:lvl3pPr marL="914400" algn="l" defTabSz="914400" rtl="0" eaLnBrk="1" latinLnBrk="0" hangingPunct="1">
      <a:defRPr kumimoji="1" sz="1400" kern="1200">
        <a:solidFill>
          <a:schemeClr val="tx1"/>
        </a:solidFill>
        <a:latin typeface="+mn-lt"/>
        <a:ea typeface="+mn-ea"/>
        <a:cs typeface="+mn-cs"/>
      </a:defRPr>
    </a:lvl3pPr>
    <a:lvl4pPr marL="1371600" algn="l" defTabSz="914400" rtl="0" eaLnBrk="1" latinLnBrk="0" hangingPunct="1">
      <a:defRPr kumimoji="1" sz="1400" kern="1200">
        <a:solidFill>
          <a:schemeClr val="tx1"/>
        </a:solidFill>
        <a:latin typeface="+mn-lt"/>
        <a:ea typeface="+mn-ea"/>
        <a:cs typeface="+mn-cs"/>
      </a:defRPr>
    </a:lvl4pPr>
    <a:lvl5pPr marL="1828800" algn="l" defTabSz="914400" rtl="0" eaLnBrk="1" latinLnBrk="0" hangingPunct="1">
      <a:defRPr kumimoji="1" sz="14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00113" y="214313"/>
            <a:ext cx="4933950" cy="3700462"/>
          </a:xfrm>
        </p:spPr>
      </p:sp>
      <p:sp>
        <p:nvSpPr>
          <p:cNvPr id="3" name="ノート プレースホルダー 2"/>
          <p:cNvSpPr>
            <a:spLocks noGrp="1"/>
          </p:cNvSpPr>
          <p:nvPr>
            <p:ph type="body" idx="1"/>
          </p:nvPr>
        </p:nvSpPr>
        <p:spPr/>
        <p:txBody>
          <a:bodyPr/>
          <a:lstStyle/>
          <a:p>
            <a:pPr>
              <a:lnSpc>
                <a:spcPct val="100000"/>
              </a:lnSpc>
            </a:pPr>
            <a:r>
              <a:rPr kumimoji="1" lang="en-US" altLang="ja-JP" dirty="0" smtClean="0">
                <a:latin typeface="ＭＳ Ｐゴシック" panose="020B0600070205080204" pitchFamily="50" charset="-128"/>
                <a:ea typeface="+mn-ea"/>
              </a:rPr>
              <a:t>[</a:t>
            </a:r>
            <a:r>
              <a:rPr kumimoji="1" lang="ja-JP" altLang="en-US" dirty="0" smtClean="0">
                <a:latin typeface="ＭＳ Ｐゴシック" panose="020B0600070205080204" pitchFamily="50" charset="-128"/>
                <a:ea typeface="+mn-ea"/>
              </a:rPr>
              <a:t>参考資料</a:t>
            </a:r>
            <a:r>
              <a:rPr kumimoji="1" lang="en-US" altLang="ja-JP" dirty="0" smtClean="0">
                <a:latin typeface="ＭＳ Ｐゴシック" panose="020B0600070205080204" pitchFamily="50" charset="-128"/>
                <a:ea typeface="+mn-ea"/>
              </a:rPr>
              <a:t>] </a:t>
            </a:r>
          </a:p>
          <a:p>
            <a:pPr defTabSz="914308">
              <a:defRPr/>
            </a:pPr>
            <a:r>
              <a:rPr lang="zh-CN" altLang="en-US" b="0" dirty="0" smtClean="0">
                <a:effectLst/>
                <a:latin typeface="ＭＳ Ｐゴシック" panose="020B0600070205080204" pitchFamily="50" charset="-128"/>
                <a:ea typeface="ＭＳ Ｐゴシック" panose="020B0600070205080204" pitchFamily="50" charset="-128"/>
              </a:rPr>
              <a:t>著作権法</a:t>
            </a:r>
            <a:r>
              <a:rPr lang="ja-JP" altLang="en-US" b="0" dirty="0" smtClean="0">
                <a:effectLst/>
                <a:latin typeface="ＭＳ Ｐゴシック" panose="020B0600070205080204" pitchFamily="50" charset="-128"/>
                <a:ea typeface="ＭＳ Ｐゴシック" panose="020B0600070205080204" pitchFamily="50" charset="-128"/>
              </a:rPr>
              <a:t>：</a:t>
            </a:r>
            <a:r>
              <a:rPr lang="zh-CN" altLang="en-US" b="0" dirty="0" smtClean="0">
                <a:effectLst/>
                <a:latin typeface="ＭＳ Ｐゴシック" panose="020B0600070205080204" pitchFamily="50" charset="-128"/>
                <a:ea typeface="ＭＳ Ｐゴシック" panose="020B0600070205080204" pitchFamily="50" charset="-128"/>
              </a:rPr>
              <a:t>昭和四十五年五月六日法律第四十八号</a:t>
            </a:r>
            <a:r>
              <a:rPr lang="zh-CN" altLang="en-US" dirty="0" smtClean="0">
                <a:effectLst/>
                <a:latin typeface="ＭＳ Ｐゴシック" panose="020B0600070205080204" pitchFamily="50" charset="-128"/>
                <a:ea typeface="ＭＳ Ｐゴシック" panose="020B0600070205080204" pitchFamily="50" charset="-128"/>
              </a:rPr>
              <a:t/>
            </a:r>
            <a:br>
              <a:rPr lang="zh-CN" altLang="en-US" dirty="0" smtClean="0">
                <a:effectLst/>
                <a:latin typeface="ＭＳ Ｐゴシック" panose="020B0600070205080204" pitchFamily="50" charset="-128"/>
                <a:ea typeface="ＭＳ Ｐゴシック" panose="020B0600070205080204" pitchFamily="50" charset="-128"/>
              </a:rPr>
            </a:br>
            <a:r>
              <a:rPr lang="zh-CN" altLang="en-US" dirty="0" smtClean="0">
                <a:effectLst/>
                <a:latin typeface="ＭＳ Ｐゴシック" panose="020B0600070205080204" pitchFamily="50" charset="-128"/>
                <a:ea typeface="ＭＳ Ｐゴシック" panose="020B0600070205080204" pitchFamily="50" charset="-128"/>
              </a:rPr>
              <a:t>最終改正：平成二</a:t>
            </a:r>
            <a:r>
              <a:rPr lang="zh-CN" altLang="en-US" b="0" dirty="0" smtClean="0">
                <a:effectLst/>
                <a:latin typeface="ＭＳ Ｐゴシック" panose="020B0600070205080204" pitchFamily="50" charset="-128"/>
                <a:ea typeface="ＭＳ Ｐゴシック" panose="020B0600070205080204" pitchFamily="50" charset="-128"/>
              </a:rPr>
              <a:t>十</a:t>
            </a:r>
            <a:r>
              <a:rPr lang="zh-CN" altLang="en-US" dirty="0" smtClean="0">
                <a:effectLst/>
                <a:latin typeface="ＭＳ Ｐゴシック" panose="020B0600070205080204" pitchFamily="50" charset="-128"/>
                <a:ea typeface="ＭＳ Ｐゴシック" panose="020B0600070205080204" pitchFamily="50" charset="-128"/>
              </a:rPr>
              <a:t>八年五月二</a:t>
            </a:r>
            <a:r>
              <a:rPr lang="zh-CN" altLang="en-US" b="0" dirty="0" smtClean="0">
                <a:effectLst/>
                <a:latin typeface="ＭＳ Ｐゴシック" panose="020B0600070205080204" pitchFamily="50" charset="-128"/>
                <a:ea typeface="ＭＳ Ｐゴシック" panose="020B0600070205080204" pitchFamily="50" charset="-128"/>
              </a:rPr>
              <a:t>十</a:t>
            </a:r>
            <a:r>
              <a:rPr lang="zh-CN" altLang="en-US" dirty="0" smtClean="0">
                <a:effectLst/>
                <a:latin typeface="ＭＳ Ｐゴシック" panose="020B0600070205080204" pitchFamily="50" charset="-128"/>
                <a:ea typeface="ＭＳ Ｐゴシック" panose="020B0600070205080204" pitchFamily="50" charset="-128"/>
              </a:rPr>
              <a:t>七日法律第五</a:t>
            </a:r>
            <a:r>
              <a:rPr lang="zh-CN" altLang="en-US" b="0" dirty="0" smtClean="0">
                <a:effectLst/>
                <a:latin typeface="ＭＳ Ｐゴシック" panose="020B0600070205080204" pitchFamily="50" charset="-128"/>
                <a:ea typeface="ＭＳ Ｐゴシック" panose="020B0600070205080204" pitchFamily="50" charset="-128"/>
              </a:rPr>
              <a:t>十</a:t>
            </a:r>
            <a:r>
              <a:rPr lang="zh-CN" altLang="en-US" dirty="0" smtClean="0">
                <a:effectLst/>
                <a:latin typeface="ＭＳ Ｐゴシック" panose="020B0600070205080204" pitchFamily="50" charset="-128"/>
                <a:ea typeface="ＭＳ Ｐゴシック" panose="020B0600070205080204" pitchFamily="50" charset="-128"/>
              </a:rPr>
              <a:t>一号</a:t>
            </a:r>
          </a:p>
          <a:p>
            <a:pPr>
              <a:lnSpc>
                <a:spcPct val="100000"/>
              </a:lnSpc>
            </a:pPr>
            <a:endParaRPr kumimoji="1" lang="ja-JP" altLang="en-US" dirty="0" smtClean="0">
              <a:latin typeface="ＭＳ Ｐゴシック" panose="020B0600070205080204" pitchFamily="50" charset="-128"/>
              <a:ea typeface="+mn-ea"/>
            </a:endParaRPr>
          </a:p>
          <a:p>
            <a:pPr>
              <a:lnSpc>
                <a:spcPct val="100000"/>
              </a:lnSpc>
            </a:pPr>
            <a:endParaRPr kumimoji="1" lang="en-US" altLang="ja-JP" dirty="0">
              <a:latin typeface="ＭＳ Ｐゴシック" panose="020B0600070205080204" pitchFamily="50" charset="-128"/>
              <a:ea typeface="ＭＳ Ｐゴシック" panose="020B0600070205080204" pitchFamily="50" charset="-128"/>
            </a:endParaRPr>
          </a:p>
        </p:txBody>
      </p:sp>
      <p:sp>
        <p:nvSpPr>
          <p:cNvPr id="6" name="スライド番号プレースホルダー 5"/>
          <p:cNvSpPr>
            <a:spLocks noGrp="1"/>
          </p:cNvSpPr>
          <p:nvPr>
            <p:ph type="sldNum" sz="quarter" idx="10"/>
          </p:nvPr>
        </p:nvSpPr>
        <p:spPr/>
        <p:txBody>
          <a:bodyPr/>
          <a:lstStyle/>
          <a:p>
            <a:fld id="{709B766F-49E6-44E1-8555-5E4CB04C5F81}" type="slidenum">
              <a:rPr lang="ja-JP" altLang="en-US" smtClean="0"/>
              <a:pPr/>
              <a:t>1</a:t>
            </a:fld>
            <a:endParaRPr lang="ja-JP" altLang="en-US"/>
          </a:p>
        </p:txBody>
      </p:sp>
    </p:spTree>
    <p:extLst>
      <p:ext uri="{BB962C8B-B14F-4D97-AF65-F5344CB8AC3E}">
        <p14:creationId xmlns:p14="http://schemas.microsoft.com/office/powerpoint/2010/main" val="21697583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r>
              <a:rPr lang="ja-JP" altLang="en-US" dirty="0" smtClean="0"/>
              <a:t>私的使用のため、許可を得ずに複製できる条件は、</a:t>
            </a:r>
            <a:endParaRPr lang="en-US" altLang="ja-JP" dirty="0" smtClean="0"/>
          </a:p>
          <a:p>
            <a:r>
              <a:rPr lang="ja-JP" altLang="en-US" dirty="0" smtClean="0"/>
              <a:t>①家庭内やこれに準ずる限られた範囲内で利用する</a:t>
            </a:r>
            <a:endParaRPr lang="en-US" altLang="ja-JP" dirty="0" smtClean="0"/>
          </a:p>
          <a:p>
            <a:r>
              <a:rPr lang="ja-JP" altLang="en-US" dirty="0" smtClean="0"/>
              <a:t>②コピーガードを解除しない</a:t>
            </a:r>
            <a:endParaRPr lang="en-US" altLang="ja-JP" dirty="0" smtClean="0"/>
          </a:p>
          <a:p>
            <a:r>
              <a:rPr lang="ja-JP" altLang="en-US" dirty="0" smtClean="0"/>
              <a:t>③著作権を侵害していないもの（海賊版などの不正品）である</a:t>
            </a:r>
            <a:endParaRPr lang="en-US" altLang="ja-JP" dirty="0" smtClean="0"/>
          </a:p>
          <a:p>
            <a:r>
              <a:rPr lang="ja-JP" altLang="en-US" dirty="0" smtClean="0"/>
              <a:t>④使用する本人が複製すること</a:t>
            </a:r>
            <a:endParaRPr lang="en-US" altLang="ja-JP" dirty="0" smtClean="0"/>
          </a:p>
          <a:p>
            <a:r>
              <a:rPr lang="ja-JP" altLang="en-US" dirty="0" smtClean="0"/>
              <a:t>⑤誰でも使える所に設置してあるダビング機などを用いないこと</a:t>
            </a:r>
            <a:endParaRPr lang="en-US" altLang="ja-JP" dirty="0" smtClean="0"/>
          </a:p>
          <a:p>
            <a:endParaRPr lang="en-US" altLang="ja-JP" dirty="0" smtClean="0"/>
          </a:p>
          <a:p>
            <a:r>
              <a:rPr lang="ja-JP" altLang="en-US" dirty="0" smtClean="0"/>
              <a:t>自分の買ってきたＣＤをＣＤーＲに焼いたり、携帯音楽プレイヤーに入れたりして使用することは、自分や家族が利用するなら複製可能です。</a:t>
            </a:r>
            <a:endParaRPr lang="en-US" altLang="ja-JP" dirty="0" smtClean="0"/>
          </a:p>
          <a:p>
            <a:r>
              <a:rPr lang="ja-JP" altLang="en-US" dirty="0" smtClean="0"/>
              <a:t>ただし、単純なコピーができないように、コピーガードがかかっているもの</a:t>
            </a:r>
            <a:r>
              <a:rPr lang="en-US" altLang="ja-JP" dirty="0" smtClean="0"/>
              <a:t>(</a:t>
            </a:r>
            <a:r>
              <a:rPr lang="ja-JP" altLang="en-US" dirty="0" smtClean="0"/>
              <a:t>例えば</a:t>
            </a:r>
            <a:r>
              <a:rPr lang="en-US" altLang="ja-JP" dirty="0" smtClean="0"/>
              <a:t>DVD</a:t>
            </a:r>
            <a:r>
              <a:rPr lang="ja-JP" altLang="en-US" dirty="0" smtClean="0"/>
              <a:t>など）は複製禁止です。</a:t>
            </a:r>
            <a:endParaRPr lang="en-US" altLang="ja-JP" dirty="0" smtClean="0"/>
          </a:p>
          <a:p>
            <a:endParaRPr lang="en-US" altLang="ja-JP" dirty="0" smtClean="0"/>
          </a:p>
          <a:p>
            <a:endParaRPr lang="en-US" altLang="ja-JP" dirty="0" smtClean="0"/>
          </a:p>
        </p:txBody>
      </p:sp>
      <p:sp>
        <p:nvSpPr>
          <p:cNvPr id="6" name="スライド番号プレースホルダー 5"/>
          <p:cNvSpPr>
            <a:spLocks noGrp="1"/>
          </p:cNvSpPr>
          <p:nvPr>
            <p:ph type="sldNum" sz="quarter" idx="10"/>
          </p:nvPr>
        </p:nvSpPr>
        <p:spPr/>
        <p:txBody>
          <a:bodyPr/>
          <a:lstStyle/>
          <a:p>
            <a:fld id="{709B766F-49E6-44E1-8555-5E4CB04C5F81}" type="slidenum">
              <a:rPr lang="ja-JP" altLang="en-US" smtClean="0"/>
              <a:pPr/>
              <a:t>10</a:t>
            </a:fld>
            <a:endParaRPr lang="ja-JP" altLang="en-US"/>
          </a:p>
        </p:txBody>
      </p:sp>
      <p:sp>
        <p:nvSpPr>
          <p:cNvPr id="7" name="スライド イメージ プレースホルダー 6"/>
          <p:cNvSpPr>
            <a:spLocks noGrp="1" noRot="1" noChangeAspect="1"/>
          </p:cNvSpPr>
          <p:nvPr>
            <p:ph type="sldImg"/>
          </p:nvPr>
        </p:nvSpPr>
        <p:spPr>
          <a:xfrm>
            <a:off x="966788" y="215900"/>
            <a:ext cx="4800600" cy="3600450"/>
          </a:xfrm>
        </p:spPr>
      </p:sp>
    </p:spTree>
    <p:extLst>
      <p:ext uri="{BB962C8B-B14F-4D97-AF65-F5344CB8AC3E}">
        <p14:creationId xmlns:p14="http://schemas.microsoft.com/office/powerpoint/2010/main" val="25400948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r>
              <a:rPr lang="ja-JP" altLang="en-US" dirty="0" smtClean="0"/>
              <a:t>次に、引用の条件はスライドのとおりです。　</a:t>
            </a:r>
            <a:endParaRPr lang="en-US" altLang="ja-JP" dirty="0" smtClean="0"/>
          </a:p>
          <a:p>
            <a:r>
              <a:rPr lang="ja-JP" altLang="en-US" dirty="0" smtClean="0"/>
              <a:t>①すでに公表されている著作物</a:t>
            </a:r>
          </a:p>
          <a:p>
            <a:r>
              <a:rPr lang="ja-JP" altLang="en-US" dirty="0" smtClean="0"/>
              <a:t>②公正な慣行に合致</a:t>
            </a:r>
          </a:p>
          <a:p>
            <a:r>
              <a:rPr lang="ja-JP" altLang="en-US" dirty="0" smtClean="0"/>
              <a:t>・必然性とは、引用しなければ、自分の考えを表すことができない場合などです。　</a:t>
            </a:r>
            <a:endParaRPr lang="en-US" altLang="ja-JP" dirty="0" smtClean="0"/>
          </a:p>
          <a:p>
            <a:r>
              <a:rPr lang="ja-JP" altLang="en-US" dirty="0" smtClean="0"/>
              <a:t>・引用部分が明確とは、「　」（カギかっこ）や段落で本文と区別することです。</a:t>
            </a:r>
          </a:p>
          <a:p>
            <a:r>
              <a:rPr lang="ja-JP" altLang="en-US" dirty="0" smtClean="0"/>
              <a:t>③正当な範囲内</a:t>
            </a:r>
          </a:p>
          <a:p>
            <a:r>
              <a:rPr lang="ja-JP" altLang="en-US" dirty="0" smtClean="0"/>
              <a:t>・主従関係が明確化していること　・必要最小限度であること</a:t>
            </a:r>
          </a:p>
          <a:p>
            <a:pPr defTabSz="914308">
              <a:defRPr/>
            </a:pPr>
            <a:r>
              <a:rPr lang="ja-JP" altLang="en-US" dirty="0" smtClean="0"/>
              <a:t>例えば、読書感想文で、感動した場面を説明するために、主人公の台詞の一部を感想文に載せるのは引用です。必要最小限度を超え、大部分が原文で、少しだけ感想が書いてあるのは、引用とはいえません。</a:t>
            </a:r>
          </a:p>
          <a:p>
            <a:r>
              <a:rPr lang="ja-JP" altLang="en-US" dirty="0" smtClean="0"/>
              <a:t>④ 出所の明示</a:t>
            </a:r>
          </a:p>
          <a:p>
            <a:r>
              <a:rPr lang="ja-JP" altLang="en-US" dirty="0" smtClean="0"/>
              <a:t>・引用部分の作品名　・著作者名　・発行年　・ＵＲＬ　・出版社名など</a:t>
            </a:r>
          </a:p>
          <a:p>
            <a:r>
              <a:rPr lang="ja-JP" altLang="en-US" dirty="0" smtClean="0"/>
              <a:t>となります。</a:t>
            </a:r>
            <a:endParaRPr lang="ja-JP" altLang="en-US" dirty="0"/>
          </a:p>
        </p:txBody>
      </p:sp>
      <p:sp>
        <p:nvSpPr>
          <p:cNvPr id="6" name="スライド番号プレースホルダー 5"/>
          <p:cNvSpPr>
            <a:spLocks noGrp="1"/>
          </p:cNvSpPr>
          <p:nvPr>
            <p:ph type="sldNum" sz="quarter" idx="10"/>
          </p:nvPr>
        </p:nvSpPr>
        <p:spPr/>
        <p:txBody>
          <a:bodyPr/>
          <a:lstStyle/>
          <a:p>
            <a:fld id="{709B766F-49E6-44E1-8555-5E4CB04C5F81}" type="slidenum">
              <a:rPr lang="ja-JP" altLang="en-US" smtClean="0"/>
              <a:pPr/>
              <a:t>11</a:t>
            </a:fld>
            <a:endParaRPr lang="ja-JP" altLang="en-US"/>
          </a:p>
        </p:txBody>
      </p:sp>
      <p:sp>
        <p:nvSpPr>
          <p:cNvPr id="7" name="スライド イメージ プレースホルダー 6"/>
          <p:cNvSpPr>
            <a:spLocks noGrp="1" noRot="1" noChangeAspect="1"/>
          </p:cNvSpPr>
          <p:nvPr>
            <p:ph type="sldImg"/>
          </p:nvPr>
        </p:nvSpPr>
        <p:spPr>
          <a:xfrm>
            <a:off x="966788" y="215900"/>
            <a:ext cx="4800600" cy="3600450"/>
          </a:xfrm>
        </p:spPr>
      </p:sp>
    </p:spTree>
    <p:extLst>
      <p:ext uri="{BB962C8B-B14F-4D97-AF65-F5344CB8AC3E}">
        <p14:creationId xmlns:p14="http://schemas.microsoft.com/office/powerpoint/2010/main" val="30678539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r>
              <a:rPr lang="ja-JP" altLang="en-US" dirty="0" smtClean="0"/>
              <a:t>続いて、授業で使用する場合の複製の条件はスライドのとおりです。これらすべてを満たしていないといけません。</a:t>
            </a:r>
            <a:endParaRPr lang="en-US" altLang="ja-JP" dirty="0" smtClean="0"/>
          </a:p>
          <a:p>
            <a:r>
              <a:rPr lang="ja-JP" altLang="en-US" dirty="0" smtClean="0"/>
              <a:t>①営利を目的としない教育機関であること。</a:t>
            </a:r>
            <a:endParaRPr lang="en-US" altLang="ja-JP" dirty="0" smtClean="0"/>
          </a:p>
          <a:p>
            <a:r>
              <a:rPr lang="ja-JP" altLang="en-US" dirty="0" smtClean="0"/>
              <a:t>②教育を担当している教員等やその授業を受ける者が複製を行うこと。例えば、先生や生徒が、授業で使う新聞をコピーし、配布することができます。</a:t>
            </a:r>
            <a:endParaRPr lang="en-US" altLang="ja-JP" dirty="0" smtClean="0"/>
          </a:p>
          <a:p>
            <a:r>
              <a:rPr lang="ja-JP" altLang="en-US" dirty="0" smtClean="0"/>
              <a:t>③授業の過程における使用が目的の複製であること。つまり、先生が市販本の挿絵をコピーし配布しても、授業に必要ならば可能です。ただし、本</a:t>
            </a:r>
            <a:r>
              <a:rPr lang="en-US" altLang="ja-JP" dirty="0" smtClean="0"/>
              <a:t>1</a:t>
            </a:r>
            <a:r>
              <a:rPr lang="ja-JP" altLang="en-US" dirty="0" smtClean="0"/>
              <a:t>冊をすべてコピーして配ることはできません。</a:t>
            </a:r>
            <a:endParaRPr lang="en-US" altLang="ja-JP" dirty="0" smtClean="0"/>
          </a:p>
          <a:p>
            <a:r>
              <a:rPr lang="ja-JP" altLang="en-US" dirty="0" smtClean="0"/>
              <a:t>その他、</a:t>
            </a:r>
            <a:endParaRPr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dirty="0" smtClean="0"/>
              <a:t>④</a:t>
            </a:r>
            <a:r>
              <a:rPr kumimoji="1" lang="ja-JP" altLang="en-US" sz="1400" kern="1200" dirty="0" smtClean="0">
                <a:solidFill>
                  <a:schemeClr val="tx1"/>
                </a:solidFill>
                <a:latin typeface="+mj-ea"/>
                <a:ea typeface="+mn-ea"/>
                <a:cs typeface="+mn-cs"/>
              </a:rPr>
              <a:t>必要と認められる限度内</a:t>
            </a:r>
            <a:endParaRPr lang="en-US" altLang="ja-JP" dirty="0" smtClean="0"/>
          </a:p>
          <a:p>
            <a:r>
              <a:rPr lang="ja-JP" altLang="en-US" dirty="0" smtClean="0"/>
              <a:t>⑤</a:t>
            </a:r>
            <a:r>
              <a:rPr kumimoji="1" lang="ja-JP" altLang="en-US" sz="1400" kern="1200" dirty="0" smtClean="0">
                <a:solidFill>
                  <a:schemeClr val="tx1"/>
                </a:solidFill>
                <a:latin typeface="+mj-ea"/>
                <a:ea typeface="+mn-ea"/>
                <a:cs typeface="+mn-cs"/>
              </a:rPr>
              <a:t>すでに公表された著作物</a:t>
            </a:r>
            <a:endParaRPr lang="en-US" altLang="ja-JP" dirty="0" smtClean="0"/>
          </a:p>
          <a:p>
            <a:r>
              <a:rPr lang="ja-JP" altLang="en-US" dirty="0" smtClean="0"/>
              <a:t>⑥</a:t>
            </a:r>
            <a:r>
              <a:rPr kumimoji="1" lang="ja-JP" altLang="en-US" sz="1400" kern="1200" dirty="0" smtClean="0">
                <a:solidFill>
                  <a:schemeClr val="tx1"/>
                </a:solidFill>
                <a:latin typeface="+mj-ea"/>
                <a:ea typeface="+mn-ea"/>
                <a:cs typeface="+mn-cs"/>
              </a:rPr>
              <a:t>著作物の種類・用途などから判断して、著作権者の利益を不当に害しないことが、条件としてあります。</a:t>
            </a:r>
            <a:endParaRPr lang="en-US" altLang="ja-JP" dirty="0" smtClean="0"/>
          </a:p>
        </p:txBody>
      </p:sp>
      <p:sp>
        <p:nvSpPr>
          <p:cNvPr id="6" name="スライド番号プレースホルダー 5"/>
          <p:cNvSpPr>
            <a:spLocks noGrp="1"/>
          </p:cNvSpPr>
          <p:nvPr>
            <p:ph type="sldNum" sz="quarter" idx="10"/>
          </p:nvPr>
        </p:nvSpPr>
        <p:spPr/>
        <p:txBody>
          <a:bodyPr/>
          <a:lstStyle/>
          <a:p>
            <a:fld id="{709B766F-49E6-44E1-8555-5E4CB04C5F81}" type="slidenum">
              <a:rPr lang="ja-JP" altLang="en-US" smtClean="0"/>
              <a:pPr/>
              <a:t>12</a:t>
            </a:fld>
            <a:endParaRPr lang="ja-JP" altLang="en-US"/>
          </a:p>
        </p:txBody>
      </p:sp>
      <p:sp>
        <p:nvSpPr>
          <p:cNvPr id="7" name="スライド イメージ プレースホルダー 6"/>
          <p:cNvSpPr>
            <a:spLocks noGrp="1" noRot="1" noChangeAspect="1"/>
          </p:cNvSpPr>
          <p:nvPr>
            <p:ph type="sldImg"/>
          </p:nvPr>
        </p:nvSpPr>
        <p:spPr>
          <a:xfrm>
            <a:off x="966788" y="215900"/>
            <a:ext cx="4800600" cy="3600450"/>
          </a:xfrm>
        </p:spPr>
      </p:sp>
    </p:spTree>
    <p:extLst>
      <p:ext uri="{BB962C8B-B14F-4D97-AF65-F5344CB8AC3E}">
        <p14:creationId xmlns:p14="http://schemas.microsoft.com/office/powerpoint/2010/main" val="35727344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r>
              <a:rPr lang="ja-JP" altLang="en-US" dirty="0" smtClean="0"/>
              <a:t>これは、一番最初に示したスライドです。</a:t>
            </a:r>
            <a:endParaRPr lang="en-US" altLang="ja-JP" dirty="0" smtClean="0"/>
          </a:p>
          <a:p>
            <a:r>
              <a:rPr lang="ja-JP" altLang="en-US" dirty="0" smtClean="0"/>
              <a:t>★</a:t>
            </a:r>
            <a:endParaRPr lang="en-US" altLang="ja-JP" dirty="0" smtClean="0"/>
          </a:p>
          <a:p>
            <a:pPr defTabSz="914308">
              <a:defRPr/>
            </a:pPr>
            <a:r>
              <a:rPr lang="ja-JP" altLang="en-US" dirty="0" smtClean="0"/>
              <a:t>自分の意見や考えが一つもないとコピー品、いわゆる盗作となってしまいます。</a:t>
            </a:r>
            <a:endParaRPr lang="en-US" altLang="ja-JP" dirty="0" smtClean="0"/>
          </a:p>
          <a:p>
            <a:endParaRPr lang="en-US" altLang="ja-JP" dirty="0" smtClean="0"/>
          </a:p>
          <a:p>
            <a:r>
              <a:rPr lang="ja-JP" altLang="en-US" dirty="0" smtClean="0"/>
              <a:t>引用の範囲で活用とは、自分の研究のきっかけとなる、以前に行われた研究だったり、自分の考えを説明するときに必要なものだったりするときに、必要最低限、原文のまま使うことができるということです。</a:t>
            </a:r>
            <a:endParaRPr lang="en-US" altLang="ja-JP" dirty="0" smtClean="0"/>
          </a:p>
        </p:txBody>
      </p:sp>
      <p:sp>
        <p:nvSpPr>
          <p:cNvPr id="9" name="スライド番号プレースホルダー 8"/>
          <p:cNvSpPr>
            <a:spLocks noGrp="1"/>
          </p:cNvSpPr>
          <p:nvPr>
            <p:ph type="sldNum" sz="quarter" idx="10"/>
          </p:nvPr>
        </p:nvSpPr>
        <p:spPr/>
        <p:txBody>
          <a:bodyPr/>
          <a:lstStyle/>
          <a:p>
            <a:fld id="{709B766F-49E6-44E1-8555-5E4CB04C5F81}" type="slidenum">
              <a:rPr lang="ja-JP" altLang="en-US" smtClean="0"/>
              <a:pPr/>
              <a:t>13</a:t>
            </a:fld>
            <a:endParaRPr lang="ja-JP" altLang="en-US"/>
          </a:p>
        </p:txBody>
      </p:sp>
      <p:sp>
        <p:nvSpPr>
          <p:cNvPr id="6" name="スライド イメージ プレースホルダー 5"/>
          <p:cNvSpPr>
            <a:spLocks noGrp="1" noRot="1" noChangeAspect="1"/>
          </p:cNvSpPr>
          <p:nvPr>
            <p:ph type="sldImg"/>
          </p:nvPr>
        </p:nvSpPr>
        <p:spPr>
          <a:xfrm>
            <a:off x="966788" y="215900"/>
            <a:ext cx="4800600" cy="3600450"/>
          </a:xfrm>
        </p:spPr>
      </p:sp>
    </p:spTree>
    <p:extLst>
      <p:ext uri="{BB962C8B-B14F-4D97-AF65-F5344CB8AC3E}">
        <p14:creationId xmlns:p14="http://schemas.microsoft.com/office/powerpoint/2010/main" val="21190869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r>
              <a:rPr lang="ja-JP" altLang="en-US" dirty="0" smtClean="0"/>
              <a:t>これは二番目に示したスライドです。</a:t>
            </a:r>
            <a:endParaRPr lang="en-US" altLang="ja-JP" dirty="0" smtClean="0"/>
          </a:p>
          <a:p>
            <a:r>
              <a:rPr lang="ja-JP" altLang="en-US" dirty="0" smtClean="0"/>
              <a:t>動画投稿サイトなどで、無料で公開しているものでも、ただで自由に使っていいわけではありません。</a:t>
            </a:r>
            <a:endParaRPr lang="en-US" altLang="ja-JP" dirty="0" smtClean="0"/>
          </a:p>
          <a:p>
            <a:endParaRPr lang="en-US" altLang="ja-JP" dirty="0" smtClean="0"/>
          </a:p>
          <a:p>
            <a:r>
              <a:rPr lang="ja-JP" altLang="en-US" dirty="0" smtClean="0"/>
              <a:t>★著作者の許可なくアップロードしたことで、公衆送信権や複製権を侵害してしまったことが問題です。</a:t>
            </a:r>
          </a:p>
          <a:p>
            <a:r>
              <a:rPr lang="ja-JP" altLang="en-US" dirty="0" smtClean="0"/>
              <a:t>また、著作者がみんなに無料で視聴してもらうことで知名度を上げたり、アクセスカウント数を稼いで、注目の動画として取り上げてもらったりして、広告収入を得ていることもあります。この場合は、そのような財産権を侵害したことにもなります。</a:t>
            </a:r>
            <a:endParaRPr lang="en-US" altLang="ja-JP" dirty="0" smtClean="0"/>
          </a:p>
          <a:p>
            <a:endParaRPr lang="en-US" altLang="ja-JP" dirty="0" smtClean="0"/>
          </a:p>
          <a:p>
            <a:r>
              <a:rPr lang="ja-JP" altLang="en-US" dirty="0" smtClean="0"/>
              <a:t>さらに、自分が作った動画を、他人に勝手に使われれば嫌な気持ちになるのではないでしょうか。</a:t>
            </a:r>
            <a:endParaRPr lang="en-US" altLang="ja-JP" dirty="0" smtClean="0"/>
          </a:p>
          <a:p>
            <a:endParaRPr lang="en-US" altLang="ja-JP" dirty="0" smtClean="0"/>
          </a:p>
          <a:p>
            <a:r>
              <a:rPr lang="en-US" altLang="ja-JP" dirty="0" smtClean="0"/>
              <a:t>[</a:t>
            </a:r>
            <a:r>
              <a:rPr lang="ja-JP" altLang="en-US" dirty="0" smtClean="0"/>
              <a:t>参考資料</a:t>
            </a:r>
            <a:r>
              <a:rPr lang="en-US" altLang="ja-JP" dirty="0" smtClean="0"/>
              <a:t>]</a:t>
            </a:r>
          </a:p>
          <a:p>
            <a:r>
              <a:rPr lang="ja-JP" altLang="en-US" dirty="0" smtClean="0"/>
              <a:t>著作者が、複製することを許可し、改変、商用利用も可能としていることもある。このように知的財産権の消失した著作物をパブリックドメインという。</a:t>
            </a:r>
            <a:endParaRPr lang="ja-JP" altLang="en-US" dirty="0"/>
          </a:p>
        </p:txBody>
      </p:sp>
      <p:sp>
        <p:nvSpPr>
          <p:cNvPr id="6" name="スライド番号プレースホルダー 5"/>
          <p:cNvSpPr>
            <a:spLocks noGrp="1"/>
          </p:cNvSpPr>
          <p:nvPr>
            <p:ph type="sldNum" sz="quarter" idx="10"/>
          </p:nvPr>
        </p:nvSpPr>
        <p:spPr/>
        <p:txBody>
          <a:bodyPr/>
          <a:lstStyle/>
          <a:p>
            <a:fld id="{709B766F-49E6-44E1-8555-5E4CB04C5F81}" type="slidenum">
              <a:rPr lang="ja-JP" altLang="en-US" smtClean="0"/>
              <a:pPr/>
              <a:t>14</a:t>
            </a:fld>
            <a:endParaRPr lang="ja-JP" altLang="en-US"/>
          </a:p>
        </p:txBody>
      </p:sp>
      <p:sp>
        <p:nvSpPr>
          <p:cNvPr id="7" name="スライド イメージ プレースホルダー 6"/>
          <p:cNvSpPr>
            <a:spLocks noGrp="1" noRot="1" noChangeAspect="1"/>
          </p:cNvSpPr>
          <p:nvPr>
            <p:ph type="sldImg"/>
          </p:nvPr>
        </p:nvSpPr>
        <p:spPr>
          <a:xfrm>
            <a:off x="966788" y="215900"/>
            <a:ext cx="4800600" cy="3600450"/>
          </a:xfrm>
        </p:spPr>
      </p:sp>
    </p:spTree>
    <p:extLst>
      <p:ext uri="{BB962C8B-B14F-4D97-AF65-F5344CB8AC3E}">
        <p14:creationId xmlns:p14="http://schemas.microsoft.com/office/powerpoint/2010/main" val="15276487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r>
              <a:rPr lang="ja-JP" altLang="en-US" dirty="0" smtClean="0"/>
              <a:t>著作権について、理解が深まったでしょうか。</a:t>
            </a:r>
            <a:endParaRPr lang="en-US" altLang="ja-JP" dirty="0" smtClean="0"/>
          </a:p>
          <a:p>
            <a:endParaRPr lang="en-US" altLang="ja-JP" dirty="0" smtClean="0"/>
          </a:p>
          <a:p>
            <a:r>
              <a:rPr lang="ja-JP" altLang="en-US" dirty="0" smtClean="0"/>
              <a:t>他人のつくった作品を無断で使用することは著作権の侵害になるので、絶対にしてはいけません。</a:t>
            </a:r>
            <a:endParaRPr lang="en-US" altLang="ja-JP" dirty="0" smtClean="0"/>
          </a:p>
          <a:p>
            <a:endParaRPr lang="en-US" altLang="ja-JP" dirty="0" smtClean="0"/>
          </a:p>
          <a:p>
            <a:r>
              <a:rPr lang="ja-JP" altLang="en-US" dirty="0" smtClean="0"/>
              <a:t>著作権を侵害しないようにするには、著作者に許可を得ることが一番大切です。ただし、許可を得ずに利用できることもありますので、条件を確認しましょう。</a:t>
            </a:r>
            <a:endParaRPr lang="en-US" altLang="ja-JP" dirty="0" smtClean="0"/>
          </a:p>
          <a:p>
            <a:endParaRPr lang="en-US" altLang="ja-JP" dirty="0" smtClean="0"/>
          </a:p>
          <a:p>
            <a:r>
              <a:rPr lang="ja-JP" altLang="en-US" dirty="0" smtClean="0"/>
              <a:t>著作権について理解し、正しく利用していきましょう。</a:t>
            </a:r>
            <a:endParaRPr lang="en-US" altLang="ja-JP" dirty="0" smtClean="0"/>
          </a:p>
        </p:txBody>
      </p:sp>
      <p:sp>
        <p:nvSpPr>
          <p:cNvPr id="5" name="スライド番号プレースホルダー 4"/>
          <p:cNvSpPr>
            <a:spLocks noGrp="1"/>
          </p:cNvSpPr>
          <p:nvPr>
            <p:ph type="sldNum" sz="quarter" idx="10"/>
          </p:nvPr>
        </p:nvSpPr>
        <p:spPr/>
        <p:txBody>
          <a:bodyPr/>
          <a:lstStyle/>
          <a:p>
            <a:fld id="{4B22F2B3-E2BB-4935-8924-2AC96512CEC8}" type="slidenum">
              <a:rPr lang="ja-JP" altLang="en-US" smtClean="0"/>
              <a:pPr/>
              <a:t>15</a:t>
            </a:fld>
            <a:endParaRPr lang="ja-JP" altLang="en-US"/>
          </a:p>
        </p:txBody>
      </p:sp>
      <p:sp>
        <p:nvSpPr>
          <p:cNvPr id="7" name="スライド イメージ プレースホルダー 6"/>
          <p:cNvSpPr>
            <a:spLocks noGrp="1" noRot="1" noChangeAspect="1"/>
          </p:cNvSpPr>
          <p:nvPr>
            <p:ph type="sldImg"/>
          </p:nvPr>
        </p:nvSpPr>
        <p:spPr>
          <a:xfrm>
            <a:off x="1028700" y="215900"/>
            <a:ext cx="4800600" cy="3600450"/>
          </a:xfrm>
        </p:spPr>
      </p:sp>
    </p:spTree>
    <p:extLst>
      <p:ext uri="{BB962C8B-B14F-4D97-AF65-F5344CB8AC3E}">
        <p14:creationId xmlns:p14="http://schemas.microsoft.com/office/powerpoint/2010/main" val="5364127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r>
              <a:rPr lang="ja-JP" altLang="en-US" dirty="0" smtClean="0"/>
              <a:t>総合的な学習の時間で、各自のテーマについて調べてきたことを発表しました。</a:t>
            </a:r>
            <a:endParaRPr lang="en-US" altLang="ja-JP" dirty="0" smtClean="0"/>
          </a:p>
          <a:p>
            <a:r>
              <a:rPr lang="en-US" altLang="ja-JP" dirty="0" smtClean="0"/>
              <a:t>A</a:t>
            </a:r>
            <a:r>
              <a:rPr lang="ja-JP" altLang="en-US" dirty="0" smtClean="0"/>
              <a:t>さんは、</a:t>
            </a:r>
            <a:r>
              <a:rPr lang="en-US" altLang="ja-JP" dirty="0" smtClean="0"/>
              <a:t>B</a:t>
            </a:r>
            <a:r>
              <a:rPr lang="ja-JP" altLang="en-US" dirty="0" err="1" smtClean="0"/>
              <a:t>さんの</a:t>
            </a:r>
            <a:r>
              <a:rPr lang="ja-JP" altLang="en-US" dirty="0" smtClean="0"/>
              <a:t>発表を聞いて、「</a:t>
            </a:r>
            <a:r>
              <a:rPr lang="en-US" altLang="ja-JP" dirty="0" smtClean="0"/>
              <a:t>B</a:t>
            </a:r>
            <a:r>
              <a:rPr lang="ja-JP" altLang="en-US" dirty="0" err="1" smtClean="0"/>
              <a:t>さんは</a:t>
            </a:r>
            <a:r>
              <a:rPr lang="ja-JP" altLang="en-US" dirty="0" smtClean="0"/>
              <a:t>よくまとめたな～、すごく分かりやすい！」と思いました。</a:t>
            </a:r>
            <a:endParaRPr lang="en-US" altLang="ja-JP" dirty="0" smtClean="0"/>
          </a:p>
          <a:p>
            <a:endParaRPr lang="en-US" altLang="ja-JP" dirty="0" smtClean="0"/>
          </a:p>
          <a:p>
            <a:r>
              <a:rPr lang="ja-JP" altLang="en-US" dirty="0" smtClean="0"/>
              <a:t>★その後、</a:t>
            </a:r>
            <a:r>
              <a:rPr lang="en-US" altLang="ja-JP" dirty="0" smtClean="0"/>
              <a:t>A</a:t>
            </a:r>
            <a:r>
              <a:rPr lang="ja-JP" altLang="en-US" dirty="0" smtClean="0"/>
              <a:t>さんは、自分のテーマについて、インターネットで調べていると、偶然</a:t>
            </a:r>
            <a:r>
              <a:rPr lang="en-US" altLang="ja-JP" dirty="0" smtClean="0"/>
              <a:t>B</a:t>
            </a:r>
            <a:r>
              <a:rPr lang="ja-JP" altLang="en-US" dirty="0" err="1" smtClean="0"/>
              <a:t>さんの</a:t>
            </a:r>
            <a:r>
              <a:rPr lang="ja-JP" altLang="en-US" dirty="0" smtClean="0"/>
              <a:t>発表と全く同じ内容の資料を見つけました。</a:t>
            </a:r>
            <a:endParaRPr lang="en-US" altLang="ja-JP" dirty="0" smtClean="0"/>
          </a:p>
          <a:p>
            <a:r>
              <a:rPr lang="ja-JP" altLang="en-US" dirty="0" smtClean="0"/>
              <a:t>よく見ると、前に別の人が作ったものでした。</a:t>
            </a:r>
            <a:endParaRPr lang="en-US" altLang="ja-JP" dirty="0" smtClean="0"/>
          </a:p>
          <a:p>
            <a:endParaRPr lang="en-US" altLang="ja-JP" dirty="0" smtClean="0"/>
          </a:p>
          <a:p>
            <a:pPr defTabSz="914308">
              <a:defRPr/>
            </a:pPr>
            <a:r>
              <a:rPr lang="ja-JP" altLang="en-US" dirty="0" smtClean="0"/>
              <a:t>これは、いいのでしょうか？★</a:t>
            </a:r>
            <a:endParaRPr lang="en-US" altLang="ja-JP" dirty="0" smtClean="0"/>
          </a:p>
          <a:p>
            <a:endParaRPr lang="ja-JP" altLang="en-US" dirty="0"/>
          </a:p>
        </p:txBody>
      </p:sp>
      <p:sp>
        <p:nvSpPr>
          <p:cNvPr id="9" name="スライド番号プレースホルダー 8"/>
          <p:cNvSpPr>
            <a:spLocks noGrp="1"/>
          </p:cNvSpPr>
          <p:nvPr>
            <p:ph type="sldNum" sz="quarter" idx="10"/>
          </p:nvPr>
        </p:nvSpPr>
        <p:spPr/>
        <p:txBody>
          <a:bodyPr/>
          <a:lstStyle/>
          <a:p>
            <a:fld id="{709B766F-49E6-44E1-8555-5E4CB04C5F81}" type="slidenum">
              <a:rPr lang="ja-JP" altLang="en-US" smtClean="0"/>
              <a:pPr/>
              <a:t>2</a:t>
            </a:fld>
            <a:endParaRPr lang="ja-JP" altLang="en-US"/>
          </a:p>
        </p:txBody>
      </p:sp>
      <p:sp>
        <p:nvSpPr>
          <p:cNvPr id="6" name="スライド イメージ プレースホルダー 5"/>
          <p:cNvSpPr>
            <a:spLocks noGrp="1" noRot="1" noChangeAspect="1"/>
          </p:cNvSpPr>
          <p:nvPr>
            <p:ph type="sldImg"/>
          </p:nvPr>
        </p:nvSpPr>
        <p:spPr>
          <a:xfrm>
            <a:off x="966788" y="215900"/>
            <a:ext cx="4800600" cy="3600450"/>
          </a:xfrm>
        </p:spPr>
      </p:sp>
    </p:spTree>
    <p:extLst>
      <p:ext uri="{BB962C8B-B14F-4D97-AF65-F5344CB8AC3E}">
        <p14:creationId xmlns:p14="http://schemas.microsoft.com/office/powerpoint/2010/main" val="3656142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r>
              <a:rPr lang="ja-JP" altLang="en-US" dirty="0" smtClean="0"/>
              <a:t>あるサイトを見ていたら、そのサイトの動画をとても気に入りました。</a:t>
            </a:r>
            <a:endParaRPr lang="en-US" altLang="ja-JP" dirty="0" smtClean="0"/>
          </a:p>
          <a:p>
            <a:r>
              <a:rPr lang="ja-JP" altLang="en-US" dirty="0" smtClean="0"/>
              <a:t>そこで、その動画をダウンロードして、広げようと、動画投稿サイトにアップロード</a:t>
            </a:r>
            <a:r>
              <a:rPr lang="en-US" altLang="ja-JP" dirty="0" smtClean="0"/>
              <a:t>(</a:t>
            </a:r>
            <a:r>
              <a:rPr lang="ja-JP" altLang="en-US" dirty="0" smtClean="0"/>
              <a:t>投稿</a:t>
            </a:r>
            <a:r>
              <a:rPr lang="en-US" altLang="ja-JP" dirty="0" smtClean="0"/>
              <a:t>)</a:t>
            </a:r>
            <a:r>
              <a:rPr lang="ja-JP" altLang="en-US" dirty="0" smtClean="0"/>
              <a:t>し直しました。</a:t>
            </a:r>
            <a:endParaRPr lang="en-US" altLang="ja-JP" dirty="0" smtClean="0"/>
          </a:p>
          <a:p>
            <a:r>
              <a:rPr lang="ja-JP" altLang="en-US" dirty="0" smtClean="0"/>
              <a:t>すると、</a:t>
            </a:r>
            <a:r>
              <a:rPr lang="en-US" altLang="ja-JP" dirty="0" smtClean="0"/>
              <a:t>10</a:t>
            </a:r>
            <a:r>
              <a:rPr lang="ja-JP" altLang="en-US" dirty="0" smtClean="0"/>
              <a:t>万回以上の再生がありました。</a:t>
            </a:r>
            <a:endParaRPr lang="en-US" altLang="ja-JP" dirty="0" smtClean="0"/>
          </a:p>
          <a:p>
            <a:endParaRPr lang="en-US" altLang="ja-JP" dirty="0" smtClean="0"/>
          </a:p>
          <a:p>
            <a:r>
              <a:rPr lang="ja-JP" altLang="en-US" dirty="0" smtClean="0"/>
              <a:t>これは、いいのでしょうか？★</a:t>
            </a:r>
            <a:endParaRPr lang="en-US" altLang="ja-JP" dirty="0" smtClean="0"/>
          </a:p>
          <a:p>
            <a:endParaRPr lang="en-US" altLang="ja-JP" dirty="0" smtClean="0"/>
          </a:p>
          <a:p>
            <a:r>
              <a:rPr lang="en-US" altLang="ja-JP" dirty="0" smtClean="0"/>
              <a:t>[</a:t>
            </a:r>
            <a:r>
              <a:rPr lang="ja-JP" altLang="en-US" dirty="0" smtClean="0"/>
              <a:t>参考</a:t>
            </a:r>
            <a:r>
              <a:rPr lang="en-US" altLang="ja-JP" dirty="0" smtClean="0"/>
              <a:t>]</a:t>
            </a:r>
          </a:p>
          <a:p>
            <a:r>
              <a:rPr lang="ja-JP" altLang="en-US" dirty="0" smtClean="0"/>
              <a:t>動画投稿サイト</a:t>
            </a:r>
            <a:r>
              <a:rPr lang="en-US" altLang="ja-JP" dirty="0" smtClean="0"/>
              <a:t>…YouTube</a:t>
            </a:r>
            <a:r>
              <a:rPr lang="ja-JP" altLang="en-US" dirty="0" smtClean="0"/>
              <a:t>（ユーチューブ）やニコニコ動画、</a:t>
            </a:r>
            <a:r>
              <a:rPr lang="en-US" altLang="ja-JP" dirty="0" err="1" smtClean="0"/>
              <a:t>MixChannel</a:t>
            </a:r>
            <a:r>
              <a:rPr lang="ja-JP" altLang="en-US" dirty="0" smtClean="0"/>
              <a:t>（ミックスチャンネル）、</a:t>
            </a:r>
            <a:r>
              <a:rPr lang="en-US" altLang="ja-JP" dirty="0" err="1" smtClean="0"/>
              <a:t>TwitCasting</a:t>
            </a:r>
            <a:r>
              <a:rPr lang="ja-JP" altLang="en-US" dirty="0" smtClean="0"/>
              <a:t>（ツイキャス）など、多くの人と動画を共有できるサービス。動画投稿サイトに自分の名前等を登録し、設定で広告を表示するように選択している場合、広告収入</a:t>
            </a:r>
            <a:r>
              <a:rPr lang="ja-JP" altLang="en-US" smtClean="0"/>
              <a:t>が得られるサイトもある。</a:t>
            </a:r>
            <a:endParaRPr lang="en-US" altLang="ja-JP" dirty="0" smtClean="0"/>
          </a:p>
        </p:txBody>
      </p:sp>
      <p:sp>
        <p:nvSpPr>
          <p:cNvPr id="6" name="スライド番号プレースホルダー 5"/>
          <p:cNvSpPr>
            <a:spLocks noGrp="1"/>
          </p:cNvSpPr>
          <p:nvPr>
            <p:ph type="sldNum" sz="quarter" idx="10"/>
          </p:nvPr>
        </p:nvSpPr>
        <p:spPr/>
        <p:txBody>
          <a:bodyPr/>
          <a:lstStyle/>
          <a:p>
            <a:fld id="{709B766F-49E6-44E1-8555-5E4CB04C5F81}" type="slidenum">
              <a:rPr lang="ja-JP" altLang="en-US" smtClean="0"/>
              <a:pPr/>
              <a:t>3</a:t>
            </a:fld>
            <a:endParaRPr lang="ja-JP" altLang="en-US"/>
          </a:p>
        </p:txBody>
      </p:sp>
      <p:sp>
        <p:nvSpPr>
          <p:cNvPr id="7" name="スライド イメージ プレースホルダー 6"/>
          <p:cNvSpPr>
            <a:spLocks noGrp="1" noRot="1" noChangeAspect="1"/>
          </p:cNvSpPr>
          <p:nvPr>
            <p:ph type="sldImg"/>
          </p:nvPr>
        </p:nvSpPr>
        <p:spPr>
          <a:xfrm>
            <a:off x="966788" y="215900"/>
            <a:ext cx="4800600" cy="3600450"/>
          </a:xfrm>
        </p:spPr>
      </p:sp>
    </p:spTree>
    <p:extLst>
      <p:ext uri="{BB962C8B-B14F-4D97-AF65-F5344CB8AC3E}">
        <p14:creationId xmlns:p14="http://schemas.microsoft.com/office/powerpoint/2010/main" val="7906902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r>
              <a:rPr lang="ja-JP" altLang="en-US" dirty="0" smtClean="0"/>
              <a:t>何が良くて、何が悪いのかを知らなければ、いつの間にか、作った人の権利を侵害してしまうかもしれません。</a:t>
            </a:r>
            <a:endParaRPr lang="en-US" altLang="ja-JP" dirty="0" smtClean="0"/>
          </a:p>
          <a:p>
            <a:endParaRPr lang="en-US" altLang="ja-JP" dirty="0" smtClean="0"/>
          </a:p>
          <a:p>
            <a:r>
              <a:rPr lang="ja-JP" altLang="en-US" dirty="0" smtClean="0"/>
              <a:t>また、自分が作ったものの権利を守るためにも、権利を知ることが大切です。</a:t>
            </a:r>
            <a:endParaRPr lang="en-US" altLang="ja-JP" dirty="0" smtClean="0"/>
          </a:p>
          <a:p>
            <a:r>
              <a:rPr lang="ja-JP" altLang="en-US" dirty="0" smtClean="0"/>
              <a:t>そこで、他人の権利、自分の権利を守るため、著作権を理解していきましょう。</a:t>
            </a:r>
          </a:p>
          <a:p>
            <a:endParaRPr lang="en-US" altLang="ja-JP" dirty="0" smtClean="0"/>
          </a:p>
          <a:p>
            <a:endParaRPr lang="en-US" altLang="ja-JP" dirty="0" smtClean="0"/>
          </a:p>
        </p:txBody>
      </p:sp>
      <p:sp>
        <p:nvSpPr>
          <p:cNvPr id="6" name="スライド番号プレースホルダー 5"/>
          <p:cNvSpPr>
            <a:spLocks noGrp="1"/>
          </p:cNvSpPr>
          <p:nvPr>
            <p:ph type="sldNum" sz="quarter" idx="10"/>
          </p:nvPr>
        </p:nvSpPr>
        <p:spPr/>
        <p:txBody>
          <a:bodyPr/>
          <a:lstStyle/>
          <a:p>
            <a:fld id="{709B766F-49E6-44E1-8555-5E4CB04C5F81}" type="slidenum">
              <a:rPr lang="ja-JP" altLang="en-US" smtClean="0"/>
              <a:pPr/>
              <a:t>4</a:t>
            </a:fld>
            <a:endParaRPr lang="ja-JP" altLang="en-US"/>
          </a:p>
        </p:txBody>
      </p:sp>
      <p:sp>
        <p:nvSpPr>
          <p:cNvPr id="7" name="スライド イメージ プレースホルダー 6"/>
          <p:cNvSpPr>
            <a:spLocks noGrp="1" noRot="1" noChangeAspect="1"/>
          </p:cNvSpPr>
          <p:nvPr>
            <p:ph type="sldImg"/>
          </p:nvPr>
        </p:nvSpPr>
        <p:spPr>
          <a:xfrm>
            <a:off x="966788" y="215900"/>
            <a:ext cx="4800600" cy="3600450"/>
          </a:xfrm>
        </p:spPr>
      </p:sp>
    </p:spTree>
    <p:extLst>
      <p:ext uri="{BB962C8B-B14F-4D97-AF65-F5344CB8AC3E}">
        <p14:creationId xmlns:p14="http://schemas.microsoft.com/office/powerpoint/2010/main" val="28408650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r>
              <a:rPr lang="ja-JP" altLang="en-US" dirty="0" smtClean="0"/>
              <a:t>著作権には、次のようなものがあります。</a:t>
            </a:r>
            <a:endParaRPr lang="en-US" altLang="ja-JP" dirty="0" smtClean="0"/>
          </a:p>
          <a:p>
            <a:r>
              <a:rPr lang="ja-JP" altLang="en-US" dirty="0" smtClean="0"/>
              <a:t>著作者人格権とは、つくった人が精神的に傷付けられないようにするための権利です。</a:t>
            </a:r>
            <a:endParaRPr lang="en-US" altLang="ja-JP" dirty="0" smtClean="0"/>
          </a:p>
          <a:p>
            <a:r>
              <a:rPr lang="ja-JP" altLang="en-US" dirty="0" smtClean="0"/>
              <a:t>例えば、つくった人の意志に反し、勝手に改変されない、という権利です。</a:t>
            </a:r>
            <a:endParaRPr lang="en-US" altLang="ja-JP" dirty="0" smtClean="0"/>
          </a:p>
          <a:p>
            <a:endParaRPr lang="en-US" altLang="ja-JP" dirty="0" smtClean="0"/>
          </a:p>
          <a:p>
            <a:r>
              <a:rPr lang="ja-JP" altLang="en-US" dirty="0" smtClean="0"/>
              <a:t>著作権とは、著作物（つくられたもの）を無断で使用されることにより、本来、著作者が得るべき利益を不当に害されない権利です。</a:t>
            </a:r>
            <a:endParaRPr lang="en-US" altLang="ja-JP" dirty="0" smtClean="0"/>
          </a:p>
          <a:p>
            <a:endParaRPr lang="en-US" altLang="ja-JP" dirty="0" smtClean="0"/>
          </a:p>
          <a:p>
            <a:r>
              <a:rPr lang="ja-JP" altLang="en-US" dirty="0" smtClean="0"/>
              <a:t>こうした権利は、★つくった人の利益を守るためにあります。</a:t>
            </a:r>
            <a:endParaRPr lang="en-US" altLang="ja-JP" dirty="0" smtClean="0"/>
          </a:p>
          <a:p>
            <a:endParaRPr lang="en-US" altLang="ja-JP" dirty="0" smtClean="0"/>
          </a:p>
          <a:p>
            <a:pPr defTabSz="914308">
              <a:defRPr/>
            </a:pPr>
            <a:r>
              <a:rPr lang="en-US" altLang="ja-JP" dirty="0" smtClean="0"/>
              <a:t>[</a:t>
            </a:r>
            <a:r>
              <a:rPr lang="ja-JP" altLang="en-US" dirty="0" smtClean="0"/>
              <a:t>参考資料</a:t>
            </a:r>
            <a:r>
              <a:rPr lang="en-US" altLang="ja-JP" dirty="0" smtClean="0"/>
              <a:t>]</a:t>
            </a:r>
          </a:p>
          <a:p>
            <a:r>
              <a:rPr lang="ja-JP" altLang="en-US" dirty="0" smtClean="0"/>
              <a:t>・文化庁長官官房著作権課　</a:t>
            </a:r>
            <a:r>
              <a:rPr lang="en-US" altLang="ja-JP" dirty="0" smtClean="0"/>
              <a:t>『</a:t>
            </a:r>
            <a:r>
              <a:rPr lang="ja-JP" altLang="en-US" dirty="0" smtClean="0"/>
              <a:t>著作権テキスト～初めて学ぶ人のために～</a:t>
            </a:r>
            <a:r>
              <a:rPr lang="en-US" altLang="ja-JP" dirty="0" smtClean="0"/>
              <a:t>』</a:t>
            </a:r>
            <a:r>
              <a:rPr lang="ja-JP" altLang="en-US" dirty="0" smtClean="0"/>
              <a:t>平成２８年度</a:t>
            </a:r>
            <a:endParaRPr lang="en-US" altLang="ja-JP" dirty="0" smtClean="0"/>
          </a:p>
          <a:p>
            <a:r>
              <a:rPr lang="ja-JP" altLang="en-US" dirty="0" smtClean="0"/>
              <a:t>・</a:t>
            </a:r>
            <a:r>
              <a:rPr lang="ja-JP" altLang="en-US" dirty="0" smtClean="0">
                <a:effectLst/>
              </a:rPr>
              <a:t>著作者の権利（</a:t>
            </a:r>
            <a:r>
              <a:rPr lang="ja-JP" altLang="en-US" dirty="0" smtClean="0"/>
              <a:t>著作権法第十七条）：</a:t>
            </a:r>
            <a:r>
              <a:rPr lang="ja-JP" altLang="en-US" dirty="0" smtClean="0">
                <a:effectLst/>
              </a:rPr>
              <a:t>著作者は、次条第一項、第十九条第一項及び第二十条第一項に規定する権利（以下「著作者人格権」という。）並びに第二十一条から第二十八条までに規定する権利（以下「著作権」という。）を享有する。 </a:t>
            </a:r>
          </a:p>
          <a:p>
            <a:endParaRPr lang="en-US" altLang="ja-JP" dirty="0" smtClean="0"/>
          </a:p>
          <a:p>
            <a:endParaRPr lang="en-US" altLang="ja-JP" dirty="0" smtClean="0"/>
          </a:p>
        </p:txBody>
      </p:sp>
      <p:sp>
        <p:nvSpPr>
          <p:cNvPr id="6" name="スライド番号プレースホルダー 5"/>
          <p:cNvSpPr>
            <a:spLocks noGrp="1"/>
          </p:cNvSpPr>
          <p:nvPr>
            <p:ph type="sldNum" sz="quarter" idx="10"/>
          </p:nvPr>
        </p:nvSpPr>
        <p:spPr/>
        <p:txBody>
          <a:bodyPr/>
          <a:lstStyle/>
          <a:p>
            <a:fld id="{709B766F-49E6-44E1-8555-5E4CB04C5F81}" type="slidenum">
              <a:rPr lang="ja-JP" altLang="en-US" smtClean="0"/>
              <a:pPr/>
              <a:t>5</a:t>
            </a:fld>
            <a:endParaRPr lang="ja-JP" altLang="en-US"/>
          </a:p>
        </p:txBody>
      </p:sp>
      <p:sp>
        <p:nvSpPr>
          <p:cNvPr id="7" name="スライド イメージ プレースホルダー 6"/>
          <p:cNvSpPr>
            <a:spLocks noGrp="1" noRot="1" noChangeAspect="1"/>
          </p:cNvSpPr>
          <p:nvPr>
            <p:ph type="sldImg"/>
          </p:nvPr>
        </p:nvSpPr>
        <p:spPr>
          <a:xfrm>
            <a:off x="966788" y="215900"/>
            <a:ext cx="4800600" cy="3600450"/>
          </a:xfrm>
        </p:spPr>
      </p:sp>
    </p:spTree>
    <p:extLst>
      <p:ext uri="{BB962C8B-B14F-4D97-AF65-F5344CB8AC3E}">
        <p14:creationId xmlns:p14="http://schemas.microsoft.com/office/powerpoint/2010/main" val="12779404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r>
              <a:rPr lang="ja-JP" altLang="en-US" dirty="0" smtClean="0"/>
              <a:t>では、次に著作権に関する質問を二つします。</a:t>
            </a:r>
            <a:endParaRPr lang="en-US" altLang="ja-JP" dirty="0" smtClean="0"/>
          </a:p>
        </p:txBody>
      </p:sp>
      <p:sp>
        <p:nvSpPr>
          <p:cNvPr id="6" name="スライド番号プレースホルダー 5"/>
          <p:cNvSpPr>
            <a:spLocks noGrp="1"/>
          </p:cNvSpPr>
          <p:nvPr>
            <p:ph type="sldNum" sz="quarter" idx="10"/>
          </p:nvPr>
        </p:nvSpPr>
        <p:spPr/>
        <p:txBody>
          <a:bodyPr/>
          <a:lstStyle/>
          <a:p>
            <a:fld id="{709B766F-49E6-44E1-8555-5E4CB04C5F81}" type="slidenum">
              <a:rPr lang="ja-JP" altLang="en-US" smtClean="0"/>
              <a:pPr/>
              <a:t>6</a:t>
            </a:fld>
            <a:endParaRPr lang="ja-JP" altLang="en-US"/>
          </a:p>
        </p:txBody>
      </p:sp>
      <p:sp>
        <p:nvSpPr>
          <p:cNvPr id="7" name="スライド イメージ プレースホルダー 6"/>
          <p:cNvSpPr>
            <a:spLocks noGrp="1" noRot="1" noChangeAspect="1"/>
          </p:cNvSpPr>
          <p:nvPr>
            <p:ph type="sldImg"/>
          </p:nvPr>
        </p:nvSpPr>
        <p:spPr/>
      </p:sp>
    </p:spTree>
    <p:extLst>
      <p:ext uri="{BB962C8B-B14F-4D97-AF65-F5344CB8AC3E}">
        <p14:creationId xmlns:p14="http://schemas.microsoft.com/office/powerpoint/2010/main" val="27932350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r>
              <a:rPr lang="ja-JP" altLang="en-US" dirty="0" smtClean="0"/>
              <a:t>Ｂさんは自宅で録画したアニメを、見逃した人が見られるように動画共有サイトにアップロードしました。</a:t>
            </a:r>
            <a:endParaRPr lang="en-US" altLang="ja-JP" dirty="0" smtClean="0"/>
          </a:p>
          <a:p>
            <a:r>
              <a:rPr lang="en-US" altLang="ja-JP" dirty="0" smtClean="0"/>
              <a:t>【</a:t>
            </a:r>
            <a:r>
              <a:rPr lang="ja-JP" altLang="en-US" dirty="0" smtClean="0"/>
              <a:t>質問</a:t>
            </a:r>
            <a:r>
              <a:rPr lang="en-US" altLang="ja-JP" dirty="0" smtClean="0"/>
              <a:t>】</a:t>
            </a:r>
          </a:p>
          <a:p>
            <a:r>
              <a:rPr lang="ja-JP" altLang="en-US" dirty="0" smtClean="0"/>
              <a:t>これは著作権を侵害しているでしょうか？</a:t>
            </a:r>
            <a:endParaRPr lang="en-US" altLang="ja-JP" dirty="0" smtClean="0"/>
          </a:p>
          <a:p>
            <a:r>
              <a:rPr lang="ja-JP" altLang="en-US" dirty="0" smtClean="0"/>
              <a:t>侵害していると思う人は手を挙げてください。</a:t>
            </a:r>
            <a:r>
              <a:rPr lang="en-US" altLang="ja-JP" dirty="0" smtClean="0"/>
              <a:t>【</a:t>
            </a:r>
            <a:r>
              <a:rPr lang="ja-JP" altLang="en-US" dirty="0" smtClean="0"/>
              <a:t>挙手</a:t>
            </a:r>
            <a:r>
              <a:rPr lang="en-US" altLang="ja-JP" dirty="0" smtClean="0"/>
              <a:t>】</a:t>
            </a:r>
          </a:p>
          <a:p>
            <a:endParaRPr lang="en-US" altLang="ja-JP" dirty="0" smtClean="0"/>
          </a:p>
          <a:p>
            <a:r>
              <a:rPr lang="ja-JP" altLang="en-US" dirty="0" smtClean="0"/>
              <a:t>★正解です。これはやってはいけません。</a:t>
            </a:r>
            <a:r>
              <a:rPr lang="en-US" altLang="ja-JP" dirty="0" smtClean="0"/>
              <a:t>×</a:t>
            </a:r>
            <a:r>
              <a:rPr lang="ja-JP" altLang="en-US" dirty="0" smtClean="0"/>
              <a:t>です。</a:t>
            </a:r>
            <a:endParaRPr lang="en-US" altLang="ja-JP" dirty="0" smtClean="0"/>
          </a:p>
          <a:p>
            <a:endParaRPr lang="en-US" altLang="ja-JP" dirty="0" smtClean="0"/>
          </a:p>
          <a:p>
            <a:r>
              <a:rPr lang="ja-JP" altLang="en-US" dirty="0" smtClean="0"/>
              <a:t>著作権のうち、公衆送信権の侵害に当たります。テレビで放映されたものでも、テレビ番組を発信できるのは、著作権を持っている人のみです。テレビ番組の録画は、あくまでも私的使用の範囲内に限られます。</a:t>
            </a:r>
          </a:p>
          <a:p>
            <a:endParaRPr lang="en-US" altLang="ja-JP" dirty="0" smtClean="0"/>
          </a:p>
          <a:p>
            <a:r>
              <a:rPr lang="en-US" altLang="ja-JP" dirty="0" smtClean="0"/>
              <a:t>[</a:t>
            </a:r>
            <a:r>
              <a:rPr lang="ja-JP" altLang="en-US" dirty="0" smtClean="0"/>
              <a:t>参考資料</a:t>
            </a:r>
            <a:r>
              <a:rPr lang="en-US" altLang="ja-JP" dirty="0" smtClean="0"/>
              <a:t>]</a:t>
            </a:r>
          </a:p>
          <a:p>
            <a:r>
              <a:rPr lang="ja-JP" altLang="en-US" dirty="0" smtClean="0"/>
              <a:t>公衆送信権</a:t>
            </a:r>
            <a:r>
              <a:rPr lang="en-US" altLang="ja-JP" dirty="0" smtClean="0"/>
              <a:t>(</a:t>
            </a:r>
            <a:r>
              <a:rPr lang="ja-JP" altLang="en-US" dirty="0" smtClean="0"/>
              <a:t>著作権法第二十三条</a:t>
            </a:r>
            <a:r>
              <a:rPr lang="en-US" altLang="ja-JP" dirty="0" smtClean="0"/>
              <a:t>)</a:t>
            </a:r>
            <a:r>
              <a:rPr lang="ja-JP" altLang="en-US" dirty="0" smtClean="0"/>
              <a:t>：公衆によって直接受信されることを目的として著作物の送信を行うことができる権利</a:t>
            </a:r>
            <a:endParaRPr lang="en-US" altLang="ja-JP" dirty="0" smtClean="0"/>
          </a:p>
          <a:p>
            <a:endParaRPr lang="en-US" altLang="ja-JP" dirty="0" smtClean="0"/>
          </a:p>
          <a:p>
            <a:pPr defTabSz="914308">
              <a:defRPr/>
            </a:pPr>
            <a:r>
              <a:rPr lang="ja-JP" altLang="en-US" dirty="0" smtClean="0"/>
              <a:t>私的使用のための複製</a:t>
            </a:r>
            <a:r>
              <a:rPr lang="en-US" altLang="ja-JP" dirty="0" smtClean="0"/>
              <a:t>(</a:t>
            </a:r>
            <a:r>
              <a:rPr lang="ja-JP" altLang="en-US" dirty="0" smtClean="0"/>
              <a:t>著作権法第三十条</a:t>
            </a:r>
            <a:r>
              <a:rPr lang="en-US" altLang="ja-JP" dirty="0" smtClean="0"/>
              <a:t>)</a:t>
            </a:r>
            <a:r>
              <a:rPr lang="ja-JP" altLang="en-US" dirty="0" smtClean="0"/>
              <a:t>：著作権の目的となっている著作物は、個人的に又は家庭内その他これに準ずる限られた範囲内において使用すること・・・</a:t>
            </a:r>
            <a:r>
              <a:rPr lang="en-US" altLang="ja-JP" dirty="0" smtClean="0"/>
              <a:t>(</a:t>
            </a:r>
            <a:r>
              <a:rPr lang="ja-JP" altLang="en-US" dirty="0" smtClean="0"/>
              <a:t>以下　略</a:t>
            </a:r>
            <a:r>
              <a:rPr lang="en-US" altLang="ja-JP" dirty="0" smtClean="0"/>
              <a:t>)</a:t>
            </a:r>
          </a:p>
        </p:txBody>
      </p:sp>
      <p:sp>
        <p:nvSpPr>
          <p:cNvPr id="9" name="スライド番号プレースホルダー 8"/>
          <p:cNvSpPr>
            <a:spLocks noGrp="1"/>
          </p:cNvSpPr>
          <p:nvPr>
            <p:ph type="sldNum" sz="quarter" idx="10"/>
          </p:nvPr>
        </p:nvSpPr>
        <p:spPr/>
        <p:txBody>
          <a:bodyPr/>
          <a:lstStyle/>
          <a:p>
            <a:fld id="{709B766F-49E6-44E1-8555-5E4CB04C5F81}" type="slidenum">
              <a:rPr lang="ja-JP" altLang="en-US" smtClean="0"/>
              <a:pPr/>
              <a:t>7</a:t>
            </a:fld>
            <a:endParaRPr lang="ja-JP" altLang="en-US"/>
          </a:p>
        </p:txBody>
      </p:sp>
      <p:sp>
        <p:nvSpPr>
          <p:cNvPr id="6" name="スライド イメージ プレースホルダー 5"/>
          <p:cNvSpPr>
            <a:spLocks noGrp="1" noRot="1" noChangeAspect="1"/>
          </p:cNvSpPr>
          <p:nvPr>
            <p:ph type="sldImg"/>
          </p:nvPr>
        </p:nvSpPr>
        <p:spPr>
          <a:xfrm>
            <a:off x="966788" y="215900"/>
            <a:ext cx="4800600" cy="3600450"/>
          </a:xfrm>
        </p:spPr>
      </p:sp>
    </p:spTree>
    <p:extLst>
      <p:ext uri="{BB962C8B-B14F-4D97-AF65-F5344CB8AC3E}">
        <p14:creationId xmlns:p14="http://schemas.microsoft.com/office/powerpoint/2010/main" val="6234899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r>
              <a:rPr lang="ja-JP" altLang="en-US" dirty="0" smtClean="0"/>
              <a:t>次です。</a:t>
            </a:r>
            <a:r>
              <a:rPr lang="en-US" altLang="ja-JP" dirty="0" smtClean="0"/>
              <a:t>A</a:t>
            </a:r>
            <a:r>
              <a:rPr lang="ja-JP" altLang="en-US" dirty="0" err="1" smtClean="0"/>
              <a:t>さんの</a:t>
            </a:r>
            <a:r>
              <a:rPr lang="ja-JP" altLang="en-US" dirty="0" smtClean="0"/>
              <a:t>学校で、生徒会が卒業の思い出</a:t>
            </a:r>
            <a:r>
              <a:rPr lang="en-US" altLang="ja-JP" dirty="0" smtClean="0"/>
              <a:t>DVD</a:t>
            </a:r>
            <a:r>
              <a:rPr lang="ja-JP" altLang="en-US" dirty="0" smtClean="0"/>
              <a:t>を作成し、学年全員</a:t>
            </a:r>
            <a:r>
              <a:rPr lang="en-US" altLang="ja-JP" dirty="0" smtClean="0"/>
              <a:t>160</a:t>
            </a:r>
            <a:r>
              <a:rPr lang="ja-JP" altLang="en-US" dirty="0" smtClean="0"/>
              <a:t>人に配布しました。その</a:t>
            </a:r>
            <a:r>
              <a:rPr lang="en-US" altLang="ja-JP" dirty="0" smtClean="0"/>
              <a:t>DVD</a:t>
            </a:r>
            <a:r>
              <a:rPr lang="ja-JP" altLang="en-US" dirty="0" smtClean="0"/>
              <a:t>の中には、</a:t>
            </a:r>
            <a:r>
              <a:rPr lang="en-US" altLang="ja-JP" dirty="0" smtClean="0"/>
              <a:t>BGM</a:t>
            </a:r>
            <a:r>
              <a:rPr lang="ja-JP" altLang="en-US" dirty="0" smtClean="0"/>
              <a:t>として有名なアーティストの曲が使われていました。</a:t>
            </a:r>
          </a:p>
          <a:p>
            <a:endParaRPr lang="en-US" altLang="ja-JP" dirty="0" smtClean="0"/>
          </a:p>
          <a:p>
            <a:r>
              <a:rPr lang="en-US" altLang="ja-JP" dirty="0" smtClean="0"/>
              <a:t>【</a:t>
            </a:r>
            <a:r>
              <a:rPr lang="ja-JP" altLang="en-US" dirty="0" smtClean="0"/>
              <a:t>質問</a:t>
            </a:r>
            <a:r>
              <a:rPr lang="en-US" altLang="ja-JP" dirty="0" smtClean="0"/>
              <a:t>】</a:t>
            </a:r>
          </a:p>
          <a:p>
            <a:r>
              <a:rPr lang="ja-JP" altLang="en-US" dirty="0" smtClean="0"/>
              <a:t>これは著作権を侵害しているでしょうか？</a:t>
            </a:r>
            <a:endParaRPr lang="en-US" altLang="ja-JP" dirty="0" smtClean="0"/>
          </a:p>
          <a:p>
            <a:r>
              <a:rPr lang="ja-JP" altLang="en-US" dirty="0" smtClean="0"/>
              <a:t>侵害していると思う人は手を挙げてください。</a:t>
            </a:r>
            <a:r>
              <a:rPr lang="en-US" altLang="ja-JP" dirty="0" smtClean="0"/>
              <a:t>【</a:t>
            </a:r>
            <a:r>
              <a:rPr lang="ja-JP" altLang="en-US" dirty="0" smtClean="0"/>
              <a:t>挙手</a:t>
            </a:r>
            <a:r>
              <a:rPr lang="en-US" altLang="ja-JP" dirty="0" smtClean="0"/>
              <a:t>】</a:t>
            </a:r>
          </a:p>
          <a:p>
            <a:r>
              <a:rPr lang="ja-JP" altLang="en-US" dirty="0" smtClean="0"/>
              <a:t>★正解です。これもやってはいけません。</a:t>
            </a:r>
            <a:r>
              <a:rPr lang="en-US" altLang="ja-JP" dirty="0" smtClean="0"/>
              <a:t>×</a:t>
            </a:r>
            <a:r>
              <a:rPr lang="ja-JP" altLang="en-US" dirty="0" smtClean="0"/>
              <a:t>です。</a:t>
            </a:r>
            <a:endParaRPr lang="en-US" altLang="ja-JP" dirty="0" smtClean="0"/>
          </a:p>
          <a:p>
            <a:endParaRPr lang="en-US" altLang="ja-JP" dirty="0" smtClean="0"/>
          </a:p>
          <a:p>
            <a:r>
              <a:rPr lang="ja-JP" altLang="en-US" dirty="0" smtClean="0"/>
              <a:t>著作権のうち、複製権の侵害に当たります。楽曲のダビング（複製）は、あくまでも私的使用の範囲内に限られます。</a:t>
            </a:r>
            <a:endParaRPr lang="en-US" altLang="ja-JP" dirty="0" smtClean="0"/>
          </a:p>
          <a:p>
            <a:endParaRPr lang="en-US" altLang="ja-JP" dirty="0" smtClean="0"/>
          </a:p>
          <a:p>
            <a:r>
              <a:rPr lang="ja-JP" altLang="en-US" dirty="0" smtClean="0"/>
              <a:t>それでは、この場合はどのようにすれば、有名なアーティストの楽曲を使用できるでしょうか。</a:t>
            </a:r>
            <a:endParaRPr lang="en-US" altLang="ja-JP" dirty="0" smtClean="0"/>
          </a:p>
          <a:p>
            <a:r>
              <a:rPr lang="ja-JP" altLang="en-US" dirty="0" smtClean="0"/>
              <a:t>まず、著作者の許可をもらわなければいけません。</a:t>
            </a:r>
            <a:endParaRPr lang="en-US" altLang="ja-JP" dirty="0" smtClean="0"/>
          </a:p>
          <a:p>
            <a:r>
              <a:rPr lang="ja-JP" altLang="en-US" dirty="0" smtClean="0"/>
              <a:t>日本の楽曲の場合は、多くが</a:t>
            </a:r>
            <a:r>
              <a:rPr lang="en-US" altLang="ja-JP" dirty="0" smtClean="0"/>
              <a:t>JASRAC</a:t>
            </a:r>
            <a:r>
              <a:rPr lang="ja-JP" altLang="en-US" dirty="0" smtClean="0"/>
              <a:t>（ジャスラック）</a:t>
            </a:r>
            <a:r>
              <a:rPr lang="en-US" altLang="ja-JP" dirty="0" smtClean="0"/>
              <a:t>[</a:t>
            </a:r>
            <a:r>
              <a:rPr lang="ja-JP" altLang="en-US" dirty="0" smtClean="0"/>
              <a:t>一般社団法人日本音楽著作権協会</a:t>
            </a:r>
            <a:r>
              <a:rPr lang="en-US" altLang="ja-JP" dirty="0" smtClean="0"/>
              <a:t>]</a:t>
            </a:r>
            <a:r>
              <a:rPr lang="ja-JP" altLang="en-US" dirty="0" err="1" smtClean="0"/>
              <a:t>に登</a:t>
            </a:r>
            <a:r>
              <a:rPr lang="ja-JP" altLang="en-US" dirty="0" smtClean="0"/>
              <a:t>録されているので、申請し使用料を払うことで、許可がもらえます。</a:t>
            </a:r>
            <a:endParaRPr lang="en-US" altLang="ja-JP" dirty="0" smtClean="0"/>
          </a:p>
          <a:p>
            <a:endParaRPr lang="en-US" altLang="ja-JP" dirty="0" smtClean="0"/>
          </a:p>
          <a:p>
            <a:endParaRPr lang="en-US" altLang="ja-JP" dirty="0" smtClean="0"/>
          </a:p>
          <a:p>
            <a:r>
              <a:rPr lang="ja-JP" altLang="en-US" dirty="0" smtClean="0"/>
              <a:t> </a:t>
            </a:r>
            <a:r>
              <a:rPr lang="en-US" altLang="ja-JP" dirty="0" smtClean="0"/>
              <a:t>[</a:t>
            </a:r>
            <a:r>
              <a:rPr lang="ja-JP" altLang="en-US" dirty="0" smtClean="0"/>
              <a:t>参考資料</a:t>
            </a:r>
            <a:r>
              <a:rPr lang="en-US" altLang="ja-JP" dirty="0" smtClean="0"/>
              <a:t>]</a:t>
            </a:r>
          </a:p>
          <a:p>
            <a:r>
              <a:rPr lang="ja-JP" altLang="en-US" dirty="0" smtClean="0"/>
              <a:t>複製権</a:t>
            </a:r>
            <a:r>
              <a:rPr lang="en-US" altLang="ja-JP" dirty="0" smtClean="0"/>
              <a:t>(</a:t>
            </a:r>
            <a:r>
              <a:rPr lang="ja-JP" altLang="en-US" dirty="0" smtClean="0"/>
              <a:t>著作権法第二十一条</a:t>
            </a:r>
            <a:r>
              <a:rPr lang="en-US" altLang="ja-JP" dirty="0" smtClean="0"/>
              <a:t>)</a:t>
            </a:r>
            <a:r>
              <a:rPr lang="ja-JP" altLang="en-US" dirty="0" smtClean="0"/>
              <a:t>：著作者はその著作物を複製する権利を専有する。</a:t>
            </a:r>
            <a:endParaRPr lang="en-US" altLang="ja-JP" dirty="0" smtClean="0"/>
          </a:p>
        </p:txBody>
      </p:sp>
      <p:sp>
        <p:nvSpPr>
          <p:cNvPr id="9" name="スライド番号プレースホルダー 8"/>
          <p:cNvSpPr>
            <a:spLocks noGrp="1"/>
          </p:cNvSpPr>
          <p:nvPr>
            <p:ph type="sldNum" sz="quarter" idx="10"/>
          </p:nvPr>
        </p:nvSpPr>
        <p:spPr/>
        <p:txBody>
          <a:bodyPr/>
          <a:lstStyle/>
          <a:p>
            <a:fld id="{709B766F-49E6-44E1-8555-5E4CB04C5F81}" type="slidenum">
              <a:rPr lang="ja-JP" altLang="en-US" smtClean="0"/>
              <a:pPr/>
              <a:t>8</a:t>
            </a:fld>
            <a:endParaRPr lang="ja-JP" altLang="en-US"/>
          </a:p>
        </p:txBody>
      </p:sp>
      <p:sp>
        <p:nvSpPr>
          <p:cNvPr id="6" name="スライド イメージ プレースホルダー 5"/>
          <p:cNvSpPr>
            <a:spLocks noGrp="1" noRot="1" noChangeAspect="1"/>
          </p:cNvSpPr>
          <p:nvPr>
            <p:ph type="sldImg"/>
          </p:nvPr>
        </p:nvSpPr>
        <p:spPr>
          <a:xfrm>
            <a:off x="966788" y="215900"/>
            <a:ext cx="4800600" cy="3600450"/>
          </a:xfrm>
        </p:spPr>
      </p:sp>
    </p:spTree>
    <p:extLst>
      <p:ext uri="{BB962C8B-B14F-4D97-AF65-F5344CB8AC3E}">
        <p14:creationId xmlns:p14="http://schemas.microsoft.com/office/powerpoint/2010/main" val="12086921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r>
              <a:rPr lang="ja-JP" altLang="en-US" dirty="0" smtClean="0"/>
              <a:t>著作者に許可を得ることなく利用できる特別な場合もあります。</a:t>
            </a:r>
            <a:endParaRPr lang="en-US" altLang="ja-JP" dirty="0" smtClean="0"/>
          </a:p>
          <a:p>
            <a:r>
              <a:rPr lang="ja-JP" altLang="en-US" dirty="0" smtClean="0"/>
              <a:t>皆さんの身近なところでは、</a:t>
            </a:r>
            <a:endParaRPr lang="en-US" altLang="ja-JP" dirty="0" smtClean="0"/>
          </a:p>
          <a:p>
            <a:endParaRPr lang="en-US" altLang="ja-JP" dirty="0" smtClean="0"/>
          </a:p>
          <a:p>
            <a:r>
              <a:rPr lang="ja-JP" altLang="en-US" dirty="0" smtClean="0"/>
              <a:t>前にも触れましたが、</a:t>
            </a:r>
            <a:endParaRPr lang="en-US" altLang="ja-JP" dirty="0" smtClean="0"/>
          </a:p>
          <a:p>
            <a:r>
              <a:rPr lang="ja-JP" altLang="en-US" dirty="0" smtClean="0"/>
              <a:t>・私的使用のための複製</a:t>
            </a:r>
          </a:p>
          <a:p>
            <a:r>
              <a:rPr lang="ja-JP" altLang="en-US" dirty="0" smtClean="0"/>
              <a:t>そして、</a:t>
            </a:r>
            <a:endParaRPr lang="en-US" altLang="ja-JP" dirty="0" smtClean="0"/>
          </a:p>
          <a:p>
            <a:r>
              <a:rPr lang="ja-JP" altLang="en-US" dirty="0" smtClean="0"/>
              <a:t>・引用</a:t>
            </a:r>
            <a:endParaRPr lang="en-US" altLang="ja-JP" dirty="0" smtClean="0"/>
          </a:p>
          <a:p>
            <a:r>
              <a:rPr lang="ja-JP" altLang="en-US" dirty="0" smtClean="0"/>
              <a:t>・授業で使用する場合の複製</a:t>
            </a:r>
            <a:endParaRPr lang="en-US" altLang="ja-JP" dirty="0" smtClean="0"/>
          </a:p>
          <a:p>
            <a:r>
              <a:rPr lang="ja-JP" altLang="en-US" dirty="0" smtClean="0"/>
              <a:t>があります。</a:t>
            </a:r>
            <a:endParaRPr lang="en-US" altLang="ja-JP" dirty="0" smtClean="0"/>
          </a:p>
          <a:p>
            <a:r>
              <a:rPr lang="ja-JP" altLang="en-US" dirty="0" smtClean="0"/>
              <a:t>ただし、この特別な場合には条件があります。</a:t>
            </a:r>
            <a:endParaRPr lang="en-US" altLang="ja-JP" dirty="0" smtClean="0"/>
          </a:p>
          <a:p>
            <a:r>
              <a:rPr lang="ja-JP" altLang="en-US" dirty="0" smtClean="0"/>
              <a:t>条件について次のスライドで説明します。</a:t>
            </a:r>
            <a:endParaRPr lang="en-US" altLang="ja-JP" dirty="0" smtClean="0"/>
          </a:p>
          <a:p>
            <a:endParaRPr lang="ja-JP" altLang="en-US" dirty="0"/>
          </a:p>
        </p:txBody>
      </p:sp>
      <p:sp>
        <p:nvSpPr>
          <p:cNvPr id="6" name="スライド番号プレースホルダー 5"/>
          <p:cNvSpPr>
            <a:spLocks noGrp="1"/>
          </p:cNvSpPr>
          <p:nvPr>
            <p:ph type="sldNum" sz="quarter" idx="10"/>
          </p:nvPr>
        </p:nvSpPr>
        <p:spPr/>
        <p:txBody>
          <a:bodyPr/>
          <a:lstStyle/>
          <a:p>
            <a:fld id="{709B766F-49E6-44E1-8555-5E4CB04C5F81}" type="slidenum">
              <a:rPr lang="ja-JP" altLang="en-US" smtClean="0"/>
              <a:pPr/>
              <a:t>9</a:t>
            </a:fld>
            <a:endParaRPr lang="ja-JP" altLang="en-US"/>
          </a:p>
        </p:txBody>
      </p:sp>
      <p:sp>
        <p:nvSpPr>
          <p:cNvPr id="7" name="スライド イメージ プレースホルダー 6"/>
          <p:cNvSpPr>
            <a:spLocks noGrp="1" noRot="1" noChangeAspect="1"/>
          </p:cNvSpPr>
          <p:nvPr>
            <p:ph type="sldImg"/>
          </p:nvPr>
        </p:nvSpPr>
        <p:spPr>
          <a:xfrm>
            <a:off x="966788" y="215900"/>
            <a:ext cx="4800600" cy="3600450"/>
          </a:xfrm>
        </p:spPr>
      </p:sp>
    </p:spTree>
    <p:extLst>
      <p:ext uri="{BB962C8B-B14F-4D97-AF65-F5344CB8AC3E}">
        <p14:creationId xmlns:p14="http://schemas.microsoft.com/office/powerpoint/2010/main" val="42154491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BE4A0B-A352-486C-9C41-1AEB489F6980}" type="slidenum">
              <a:rPr kumimoji="1" lang="ja-JP" altLang="en-US" smtClean="0"/>
              <a:t>‹#›</a:t>
            </a:fld>
            <a:endParaRPr kumimoji="1" lang="ja-JP" altLang="en-US"/>
          </a:p>
        </p:txBody>
      </p:sp>
    </p:spTree>
    <p:extLst>
      <p:ext uri="{BB962C8B-B14F-4D97-AF65-F5344CB8AC3E}">
        <p14:creationId xmlns:p14="http://schemas.microsoft.com/office/powerpoint/2010/main" val="39912537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BE4A0B-A352-486C-9C41-1AEB489F6980}" type="slidenum">
              <a:rPr kumimoji="1" lang="ja-JP" altLang="en-US" smtClean="0"/>
              <a:t>‹#›</a:t>
            </a:fld>
            <a:endParaRPr kumimoji="1" lang="ja-JP" altLang="en-US"/>
          </a:p>
        </p:txBody>
      </p:sp>
    </p:spTree>
    <p:extLst>
      <p:ext uri="{BB962C8B-B14F-4D97-AF65-F5344CB8AC3E}">
        <p14:creationId xmlns:p14="http://schemas.microsoft.com/office/powerpoint/2010/main" val="17304990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BE4A0B-A352-486C-9C41-1AEB489F6980}" type="slidenum">
              <a:rPr kumimoji="1" lang="ja-JP" altLang="en-US" smtClean="0"/>
              <a:t>‹#›</a:t>
            </a:fld>
            <a:endParaRPr kumimoji="1" lang="ja-JP" altLang="en-US"/>
          </a:p>
        </p:txBody>
      </p:sp>
    </p:spTree>
    <p:extLst>
      <p:ext uri="{BB962C8B-B14F-4D97-AF65-F5344CB8AC3E}">
        <p14:creationId xmlns:p14="http://schemas.microsoft.com/office/powerpoint/2010/main" val="15850455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BE4A0B-A352-486C-9C41-1AEB489F6980}" type="slidenum">
              <a:rPr kumimoji="1" lang="ja-JP" altLang="en-US" smtClean="0"/>
              <a:t>‹#›</a:t>
            </a:fld>
            <a:endParaRPr kumimoji="1" lang="ja-JP" altLang="en-US"/>
          </a:p>
        </p:txBody>
      </p:sp>
    </p:spTree>
    <p:extLst>
      <p:ext uri="{BB962C8B-B14F-4D97-AF65-F5344CB8AC3E}">
        <p14:creationId xmlns:p14="http://schemas.microsoft.com/office/powerpoint/2010/main" val="31243739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BE4A0B-A352-486C-9C41-1AEB489F6980}" type="slidenum">
              <a:rPr kumimoji="1" lang="ja-JP" altLang="en-US" smtClean="0"/>
              <a:t>‹#›</a:t>
            </a:fld>
            <a:endParaRPr kumimoji="1" lang="ja-JP" altLang="en-US"/>
          </a:p>
        </p:txBody>
      </p:sp>
    </p:spTree>
    <p:extLst>
      <p:ext uri="{BB962C8B-B14F-4D97-AF65-F5344CB8AC3E}">
        <p14:creationId xmlns:p14="http://schemas.microsoft.com/office/powerpoint/2010/main" val="8500982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8BE4A0B-A352-486C-9C41-1AEB489F6980}" type="slidenum">
              <a:rPr kumimoji="1" lang="ja-JP" altLang="en-US" smtClean="0"/>
              <a:t>‹#›</a:t>
            </a:fld>
            <a:endParaRPr kumimoji="1" lang="ja-JP" altLang="en-US"/>
          </a:p>
        </p:txBody>
      </p:sp>
    </p:spTree>
    <p:extLst>
      <p:ext uri="{BB962C8B-B14F-4D97-AF65-F5344CB8AC3E}">
        <p14:creationId xmlns:p14="http://schemas.microsoft.com/office/powerpoint/2010/main" val="38587723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8BE4A0B-A352-486C-9C41-1AEB489F6980}" type="slidenum">
              <a:rPr kumimoji="1" lang="ja-JP" altLang="en-US" smtClean="0"/>
              <a:t>‹#›</a:t>
            </a:fld>
            <a:endParaRPr kumimoji="1" lang="ja-JP" altLang="en-US"/>
          </a:p>
        </p:txBody>
      </p:sp>
    </p:spTree>
    <p:extLst>
      <p:ext uri="{BB962C8B-B14F-4D97-AF65-F5344CB8AC3E}">
        <p14:creationId xmlns:p14="http://schemas.microsoft.com/office/powerpoint/2010/main" val="29387107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Tree>
    <p:extLst>
      <p:ext uri="{BB962C8B-B14F-4D97-AF65-F5344CB8AC3E}">
        <p14:creationId xmlns:p14="http://schemas.microsoft.com/office/powerpoint/2010/main" val="397557178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8BE4A0B-A352-486C-9C41-1AEB489F6980}" type="slidenum">
              <a:rPr kumimoji="1" lang="ja-JP" altLang="en-US" smtClean="0"/>
              <a:t>‹#›</a:t>
            </a:fld>
            <a:endParaRPr kumimoji="1" lang="ja-JP" altLang="en-US"/>
          </a:p>
        </p:txBody>
      </p:sp>
    </p:spTree>
    <p:extLst>
      <p:ext uri="{BB962C8B-B14F-4D97-AF65-F5344CB8AC3E}">
        <p14:creationId xmlns:p14="http://schemas.microsoft.com/office/powerpoint/2010/main" val="8502056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8BE4A0B-A352-486C-9C41-1AEB489F6980}" type="slidenum">
              <a:rPr kumimoji="1" lang="ja-JP" altLang="en-US" smtClean="0"/>
              <a:t>‹#›</a:t>
            </a:fld>
            <a:endParaRPr kumimoji="1" lang="ja-JP" altLang="en-US"/>
          </a:p>
        </p:txBody>
      </p:sp>
    </p:spTree>
    <p:extLst>
      <p:ext uri="{BB962C8B-B14F-4D97-AF65-F5344CB8AC3E}">
        <p14:creationId xmlns:p14="http://schemas.microsoft.com/office/powerpoint/2010/main" val="35442527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8BE4A0B-A352-486C-9C41-1AEB489F6980}" type="slidenum">
              <a:rPr kumimoji="1" lang="ja-JP" altLang="en-US" smtClean="0"/>
              <a:t>‹#›</a:t>
            </a:fld>
            <a:endParaRPr kumimoji="1" lang="ja-JP" altLang="en-US"/>
          </a:p>
        </p:txBody>
      </p:sp>
    </p:spTree>
    <p:extLst>
      <p:ext uri="{BB962C8B-B14F-4D97-AF65-F5344CB8AC3E}">
        <p14:creationId xmlns:p14="http://schemas.microsoft.com/office/powerpoint/2010/main" val="1936078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BE4A0B-A352-486C-9C41-1AEB489F6980}" type="slidenum">
              <a:rPr kumimoji="1" lang="ja-JP" altLang="en-US" smtClean="0"/>
              <a:t>‹#›</a:t>
            </a:fld>
            <a:endParaRPr kumimoji="1" lang="ja-JP" altLang="en-US"/>
          </a:p>
        </p:txBody>
      </p:sp>
    </p:spTree>
    <p:extLst>
      <p:ext uri="{BB962C8B-B14F-4D97-AF65-F5344CB8AC3E}">
        <p14:creationId xmlns:p14="http://schemas.microsoft.com/office/powerpoint/2010/main" val="25203518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3.xml"/><Relationship Id="rId1" Type="http://schemas.openxmlformats.org/officeDocument/2006/relationships/slideLayout" Target="../slideLayouts/slideLayout3.xml"/><Relationship Id="rId4" Type="http://schemas.openxmlformats.org/officeDocument/2006/relationships/image" Target="../media/image2.emf"/></Relationships>
</file>

<file path=ppt/slides/_rels/slide1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2.emf"/></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65279" y="198783"/>
            <a:ext cx="6813441" cy="2838714"/>
          </a:xfrm>
        </p:spPr>
        <p:txBody>
          <a:bodyPr>
            <a:normAutofit/>
          </a:bodyPr>
          <a:lstStyle/>
          <a:p>
            <a:pPr>
              <a:lnSpc>
                <a:spcPct val="100000"/>
              </a:lnSpc>
            </a:pPr>
            <a:r>
              <a:rPr lang="ja-JP" altLang="en-US" dirty="0" smtClean="0">
                <a:latin typeface="+mn-ea"/>
                <a:ea typeface="+mn-ea"/>
              </a:rPr>
              <a:t>著作権</a:t>
            </a:r>
            <a:r>
              <a:rPr lang="en-US" altLang="ja-JP" sz="5300" dirty="0" smtClean="0">
                <a:latin typeface="+mn-ea"/>
                <a:ea typeface="+mn-ea"/>
              </a:rPr>
              <a:t/>
            </a:r>
            <a:br>
              <a:rPr lang="en-US" altLang="ja-JP" sz="5300" dirty="0" smtClean="0">
                <a:latin typeface="+mn-ea"/>
                <a:ea typeface="+mn-ea"/>
              </a:rPr>
            </a:br>
            <a:r>
              <a:rPr lang="ja-JP" altLang="en-US" sz="3600" dirty="0" smtClean="0">
                <a:latin typeface="+mn-ea"/>
                <a:ea typeface="+mn-ea"/>
              </a:rPr>
              <a:t>（中学校・高等学校）</a:t>
            </a:r>
            <a:endParaRPr lang="ja-JP" altLang="en-US" sz="3001" dirty="0">
              <a:latin typeface="+mn-ea"/>
              <a:ea typeface="+mn-ea"/>
            </a:endParaRPr>
          </a:p>
        </p:txBody>
      </p:sp>
      <p:sp>
        <p:nvSpPr>
          <p:cNvPr id="3" name="テキスト ボックス 2"/>
          <p:cNvSpPr txBox="1"/>
          <p:nvPr/>
        </p:nvSpPr>
        <p:spPr>
          <a:xfrm>
            <a:off x="869796" y="3256157"/>
            <a:ext cx="7404409" cy="2246769"/>
          </a:xfrm>
          <a:prstGeom prst="rect">
            <a:avLst/>
          </a:prstGeom>
          <a:noFill/>
        </p:spPr>
        <p:txBody>
          <a:bodyPr wrap="square" rtlCol="0">
            <a:spAutoFit/>
          </a:bodyPr>
          <a:lstStyle/>
          <a:p>
            <a:pPr>
              <a:lnSpc>
                <a:spcPct val="100000"/>
              </a:lnSpc>
            </a:pPr>
            <a:r>
              <a:rPr kumimoji="1" lang="ja-JP" altLang="en-US" sz="2800" dirty="0">
                <a:latin typeface="ＭＳ ゴシック" panose="020B0609070205080204" pitchFamily="49" charset="-128"/>
                <a:ea typeface="ＭＳ ゴシック" panose="020B0609070205080204" pitchFamily="49" charset="-128"/>
              </a:rPr>
              <a:t>～ねらい～</a:t>
            </a:r>
            <a:endParaRPr kumimoji="1" lang="en-US" altLang="ja-JP" sz="2800" dirty="0">
              <a:latin typeface="ＭＳ ゴシック" panose="020B0609070205080204" pitchFamily="49" charset="-128"/>
              <a:ea typeface="ＭＳ ゴシック" panose="020B0609070205080204" pitchFamily="49" charset="-128"/>
            </a:endParaRPr>
          </a:p>
          <a:p>
            <a:pPr>
              <a:lnSpc>
                <a:spcPct val="100000"/>
              </a:lnSpc>
            </a:pPr>
            <a:r>
              <a:rPr kumimoji="1" lang="ja-JP" altLang="en-US" sz="2800" dirty="0">
                <a:latin typeface="ＭＳ ゴシック" panose="020B0609070205080204" pitchFamily="49" charset="-128"/>
                <a:ea typeface="ＭＳ ゴシック" panose="020B0609070205080204" pitchFamily="49" charset="-128"/>
              </a:rPr>
              <a:t>　</a:t>
            </a:r>
            <a:r>
              <a:rPr kumimoji="1" lang="ja-JP" altLang="en-US" sz="2800" dirty="0" smtClean="0">
                <a:latin typeface="ＭＳ ゴシック" panose="020B0609070205080204" pitchFamily="49" charset="-128"/>
                <a:ea typeface="ＭＳ ゴシック" panose="020B0609070205080204" pitchFamily="49" charset="-128"/>
              </a:rPr>
              <a:t>近年、情報機器の発達により、著作物は複製・拡散しやすくなってきている。そこで、</a:t>
            </a:r>
            <a:r>
              <a:rPr lang="ja-JP" altLang="en-US" sz="2800" dirty="0" smtClean="0">
                <a:latin typeface="ＭＳ ゴシック" panose="020B0609070205080204" pitchFamily="49" charset="-128"/>
                <a:ea typeface="ＭＳ ゴシック" panose="020B0609070205080204" pitchFamily="49" charset="-128"/>
              </a:rPr>
              <a:t>著作物</a:t>
            </a:r>
            <a:r>
              <a:rPr lang="ja-JP" altLang="en-US" sz="2800" dirty="0">
                <a:latin typeface="ＭＳ ゴシック" panose="020B0609070205080204" pitchFamily="49" charset="-128"/>
                <a:ea typeface="ＭＳ ゴシック" panose="020B0609070205080204" pitchFamily="49" charset="-128"/>
              </a:rPr>
              <a:t>に対する権利の理解を深め、正しく著作物を活用することができるようにする。</a:t>
            </a:r>
          </a:p>
        </p:txBody>
      </p:sp>
    </p:spTree>
    <p:extLst>
      <p:ext uri="{BB962C8B-B14F-4D97-AF65-F5344CB8AC3E}">
        <p14:creationId xmlns:p14="http://schemas.microsoft.com/office/powerpoint/2010/main" val="38241237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idx="4294967295"/>
          </p:nvPr>
        </p:nvSpPr>
        <p:spPr>
          <a:xfrm>
            <a:off x="403860" y="0"/>
            <a:ext cx="8305800" cy="1143000"/>
          </a:xfrm>
        </p:spPr>
        <p:txBody>
          <a:bodyPr>
            <a:normAutofit/>
          </a:bodyPr>
          <a:lstStyle/>
          <a:p>
            <a:r>
              <a:rPr lang="ja-JP" altLang="en-US" sz="4800" dirty="0"/>
              <a:t>私的使用のための複製</a:t>
            </a:r>
            <a:endParaRPr kumimoji="1" lang="ja-JP" altLang="en-US" sz="4800" dirty="0"/>
          </a:p>
        </p:txBody>
      </p:sp>
      <p:sp>
        <p:nvSpPr>
          <p:cNvPr id="4" name="Rectangle 3"/>
          <p:cNvSpPr txBox="1">
            <a:spLocks noChangeArrowheads="1"/>
          </p:cNvSpPr>
          <p:nvPr/>
        </p:nvSpPr>
        <p:spPr>
          <a:xfrm>
            <a:off x="213360" y="1938206"/>
            <a:ext cx="8686800" cy="4919794"/>
          </a:xfrm>
          <a:prstGeom prst="rect">
            <a:avLst/>
          </a:prstGeom>
          <a:solidFill>
            <a:schemeClr val="bg2"/>
          </a:solidFill>
          <a:ln w="38100">
            <a:solidFill>
              <a:schemeClr val="tx1"/>
            </a:solidFill>
          </a:ln>
        </p:spPr>
        <p:txBody>
          <a:bodyPr anchor="t" anchorCtr="0">
            <a:noAutofit/>
          </a:bodyPr>
          <a:lstStyle>
            <a:lvl1pPr marL="274320" indent="-274320" algn="l" rtl="0" eaLnBrk="1" latinLnBrk="0" hangingPunct="1">
              <a:spcBef>
                <a:spcPts val="580"/>
              </a:spcBef>
              <a:buClr>
                <a:schemeClr val="accent1"/>
              </a:buClr>
              <a:buSzPct val="85000"/>
              <a:buFont typeface="Wingdings 2"/>
              <a:buChar char=""/>
              <a:defRPr kumimoji="1"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1"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1"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1"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1"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1"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1"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1"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1" sz="1800" kern="1200">
                <a:solidFill>
                  <a:schemeClr val="tx1"/>
                </a:solidFill>
                <a:latin typeface="+mn-lt"/>
                <a:ea typeface="+mn-ea"/>
                <a:cs typeface="+mn-cs"/>
              </a:defRPr>
            </a:lvl9pPr>
          </a:lstStyle>
          <a:p>
            <a:pPr marL="609585" indent="-609585">
              <a:buClr>
                <a:schemeClr val="tx1"/>
              </a:buClr>
              <a:buSzPct val="110000"/>
              <a:buFont typeface="Wingdings" pitchFamily="2" charset="2"/>
              <a:buAutoNum type="circleNumDbPlain"/>
              <a:defRPr/>
            </a:pPr>
            <a:r>
              <a:rPr lang="ja-JP" altLang="en-US" sz="4000" dirty="0">
                <a:latin typeface="+mj-ea"/>
                <a:ea typeface="+mj-ea"/>
              </a:rPr>
              <a:t>家庭内やこれに準ずる限られた範囲内</a:t>
            </a:r>
            <a:r>
              <a:rPr lang="ja-JP" altLang="en-US" sz="4000" dirty="0" smtClean="0">
                <a:latin typeface="+mj-ea"/>
                <a:ea typeface="+mj-ea"/>
              </a:rPr>
              <a:t>で利用する</a:t>
            </a:r>
            <a:endParaRPr lang="en-US" altLang="ja-JP" sz="4000" dirty="0">
              <a:latin typeface="+mj-ea"/>
              <a:ea typeface="+mj-ea"/>
            </a:endParaRPr>
          </a:p>
          <a:p>
            <a:pPr marL="609585" indent="-609585">
              <a:buClr>
                <a:schemeClr val="tx1"/>
              </a:buClr>
              <a:buSzPct val="110000"/>
              <a:buFont typeface="Wingdings" pitchFamily="2" charset="2"/>
              <a:buAutoNum type="circleNumDbPlain"/>
              <a:defRPr/>
            </a:pPr>
            <a:r>
              <a:rPr lang="ja-JP" altLang="en-US" sz="4000" dirty="0" smtClean="0">
                <a:latin typeface="+mj-ea"/>
                <a:ea typeface="+mj-ea"/>
              </a:rPr>
              <a:t>コピーガードがかけられていないもの</a:t>
            </a:r>
            <a:endParaRPr lang="en-US" altLang="ja-JP" sz="4000" dirty="0" smtClean="0">
              <a:latin typeface="+mj-ea"/>
              <a:ea typeface="+mj-ea"/>
            </a:endParaRPr>
          </a:p>
          <a:p>
            <a:pPr marL="609585" indent="-609585">
              <a:buClr>
                <a:schemeClr val="tx1"/>
              </a:buClr>
              <a:buSzPct val="110000"/>
              <a:buFont typeface="Wingdings" pitchFamily="2" charset="2"/>
              <a:buAutoNum type="circleNumDbPlain"/>
              <a:defRPr/>
            </a:pPr>
            <a:r>
              <a:rPr lang="ja-JP" altLang="en-US" sz="4000" dirty="0">
                <a:latin typeface="+mj-ea"/>
                <a:ea typeface="+mj-ea"/>
              </a:rPr>
              <a:t>著作権</a:t>
            </a:r>
            <a:r>
              <a:rPr lang="ja-JP" altLang="en-US" sz="4000" dirty="0" smtClean="0">
                <a:latin typeface="+mj-ea"/>
                <a:ea typeface="+mj-ea"/>
              </a:rPr>
              <a:t>を</a:t>
            </a:r>
            <a:r>
              <a:rPr lang="ja-JP" altLang="en-US" sz="4000" dirty="0">
                <a:latin typeface="+mj-ea"/>
                <a:ea typeface="+mj-ea"/>
              </a:rPr>
              <a:t>侵害</a:t>
            </a:r>
            <a:r>
              <a:rPr lang="ja-JP" altLang="en-US" sz="4000" dirty="0" smtClean="0">
                <a:latin typeface="+mj-ea"/>
                <a:ea typeface="+mj-ea"/>
              </a:rPr>
              <a:t>していないものである</a:t>
            </a:r>
            <a:endParaRPr lang="en-US" altLang="ja-JP" sz="4000" dirty="0" smtClean="0">
              <a:latin typeface="+mj-ea"/>
              <a:ea typeface="+mj-ea"/>
            </a:endParaRPr>
          </a:p>
          <a:p>
            <a:pPr marL="609585" indent="-609585">
              <a:buClr>
                <a:schemeClr val="tx1"/>
              </a:buClr>
              <a:buSzPct val="110000"/>
              <a:buFont typeface="Wingdings" pitchFamily="2" charset="2"/>
              <a:buAutoNum type="circleNumDbPlain"/>
              <a:defRPr/>
            </a:pPr>
            <a:r>
              <a:rPr lang="ja-JP" altLang="en-US" sz="4000" dirty="0" smtClean="0"/>
              <a:t>使用</a:t>
            </a:r>
            <a:r>
              <a:rPr lang="ja-JP" altLang="en-US" sz="4000" dirty="0"/>
              <a:t>する本人が複製する</a:t>
            </a:r>
            <a:r>
              <a:rPr lang="ja-JP" altLang="en-US" sz="4000" dirty="0" smtClean="0"/>
              <a:t>こと</a:t>
            </a:r>
            <a:endParaRPr lang="en-US" altLang="ja-JP" sz="4000" dirty="0" smtClean="0"/>
          </a:p>
          <a:p>
            <a:pPr marL="609585" indent="-609585">
              <a:buClr>
                <a:schemeClr val="tx1"/>
              </a:buClr>
              <a:buSzPct val="110000"/>
              <a:buFont typeface="Wingdings" pitchFamily="2" charset="2"/>
              <a:buAutoNum type="circleNumDbPlain"/>
              <a:defRPr/>
            </a:pPr>
            <a:r>
              <a:rPr lang="ja-JP" altLang="en-US" sz="4000" dirty="0" smtClean="0"/>
              <a:t>誰</a:t>
            </a:r>
            <a:r>
              <a:rPr lang="ja-JP" altLang="en-US" sz="4000" dirty="0"/>
              <a:t>でも</a:t>
            </a:r>
            <a:r>
              <a:rPr lang="ja-JP" altLang="en-US" sz="4000" dirty="0" smtClean="0"/>
              <a:t>使える所に設置</a:t>
            </a:r>
            <a:r>
              <a:rPr lang="ja-JP" altLang="en-US" sz="4000" dirty="0"/>
              <a:t>してあるダビング機などを用いないこと</a:t>
            </a:r>
            <a:endParaRPr lang="en-US" altLang="ja-JP" sz="4000" dirty="0"/>
          </a:p>
          <a:p>
            <a:pPr marL="609585" indent="-609585">
              <a:buClr>
                <a:schemeClr val="tx1"/>
              </a:buClr>
              <a:buSzPct val="110000"/>
              <a:buFont typeface="Wingdings" pitchFamily="2" charset="2"/>
              <a:buAutoNum type="circleNumDbPlain"/>
              <a:defRPr/>
            </a:pPr>
            <a:endParaRPr lang="ja-JP" altLang="en-US" sz="4000" dirty="0">
              <a:latin typeface="+mj-ea"/>
              <a:ea typeface="+mj-ea"/>
            </a:endParaRPr>
          </a:p>
        </p:txBody>
      </p:sp>
      <p:sp>
        <p:nvSpPr>
          <p:cNvPr id="5" name="正方形/長方形 4"/>
          <p:cNvSpPr>
            <a:spLocks noChangeArrowheads="1"/>
          </p:cNvSpPr>
          <p:nvPr/>
        </p:nvSpPr>
        <p:spPr bwMode="auto">
          <a:xfrm>
            <a:off x="403860" y="1143000"/>
            <a:ext cx="7465520"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l"/>
            <a:r>
              <a:rPr lang="ja-JP" altLang="en-US" sz="4400" dirty="0">
                <a:solidFill>
                  <a:srgbClr val="0070C0"/>
                </a:solidFill>
              </a:rPr>
              <a:t>許可</a:t>
            </a:r>
            <a:r>
              <a:rPr lang="ja-JP" altLang="en-US" sz="4400" dirty="0" smtClean="0">
                <a:solidFill>
                  <a:srgbClr val="0070C0"/>
                </a:solidFill>
              </a:rPr>
              <a:t>を</a:t>
            </a:r>
            <a:r>
              <a:rPr lang="ja-JP" altLang="en-US" sz="4400" dirty="0">
                <a:solidFill>
                  <a:srgbClr val="0070C0"/>
                </a:solidFill>
              </a:rPr>
              <a:t>得ずに複製できる条件</a:t>
            </a:r>
          </a:p>
        </p:txBody>
      </p:sp>
    </p:spTree>
    <p:extLst>
      <p:ext uri="{BB962C8B-B14F-4D97-AF65-F5344CB8AC3E}">
        <p14:creationId xmlns:p14="http://schemas.microsoft.com/office/powerpoint/2010/main" val="25672150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idx="4294967295"/>
          </p:nvPr>
        </p:nvSpPr>
        <p:spPr>
          <a:xfrm>
            <a:off x="220156" y="-7478"/>
            <a:ext cx="8305800" cy="1143000"/>
          </a:xfrm>
        </p:spPr>
        <p:txBody>
          <a:bodyPr>
            <a:normAutofit/>
          </a:bodyPr>
          <a:lstStyle/>
          <a:p>
            <a:r>
              <a:rPr lang="ja-JP" altLang="en-US" sz="4800" dirty="0"/>
              <a:t>引用</a:t>
            </a:r>
            <a:endParaRPr kumimoji="1" lang="ja-JP" altLang="en-US" sz="4800" dirty="0"/>
          </a:p>
        </p:txBody>
      </p:sp>
      <p:sp>
        <p:nvSpPr>
          <p:cNvPr id="4" name="Rectangle 3"/>
          <p:cNvSpPr txBox="1">
            <a:spLocks noChangeArrowheads="1"/>
          </p:cNvSpPr>
          <p:nvPr/>
        </p:nvSpPr>
        <p:spPr>
          <a:xfrm>
            <a:off x="220156" y="1707022"/>
            <a:ext cx="8699887" cy="5014454"/>
          </a:xfrm>
          <a:prstGeom prst="rect">
            <a:avLst/>
          </a:prstGeom>
          <a:solidFill>
            <a:schemeClr val="bg2"/>
          </a:solidFill>
          <a:ln w="38100">
            <a:solidFill>
              <a:schemeClr val="tx1"/>
            </a:solidFill>
          </a:ln>
        </p:spPr>
        <p:txBody>
          <a:bodyPr anchor="ctr" anchorCtr="0">
            <a:noAutofit/>
          </a:bodyPr>
          <a:lstStyle>
            <a:lvl1pPr marL="274320" indent="-274320" algn="l" rtl="0" eaLnBrk="1" latinLnBrk="0" hangingPunct="1">
              <a:spcBef>
                <a:spcPts val="580"/>
              </a:spcBef>
              <a:buClr>
                <a:schemeClr val="accent1"/>
              </a:buClr>
              <a:buSzPct val="85000"/>
              <a:buFont typeface="Wingdings 2"/>
              <a:buChar char=""/>
              <a:defRPr kumimoji="1"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1"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1"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1"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1"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1"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1"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1"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1" sz="1800" kern="1200">
                <a:solidFill>
                  <a:schemeClr val="tx1"/>
                </a:solidFill>
                <a:latin typeface="+mn-lt"/>
                <a:ea typeface="+mn-ea"/>
                <a:cs typeface="+mn-cs"/>
              </a:defRPr>
            </a:lvl9pPr>
          </a:lstStyle>
          <a:p>
            <a:pPr marL="609585" indent="-609585">
              <a:buClr>
                <a:schemeClr val="tx1"/>
              </a:buClr>
              <a:buSzPct val="110000"/>
              <a:buFont typeface="Wingdings" pitchFamily="2" charset="2"/>
              <a:buAutoNum type="circleNumDbPlain"/>
              <a:defRPr/>
            </a:pPr>
            <a:r>
              <a:rPr lang="ja-JP" altLang="en-US" sz="3600" dirty="0">
                <a:latin typeface="+mj-ea"/>
              </a:rPr>
              <a:t>すでに公表されている</a:t>
            </a:r>
            <a:r>
              <a:rPr lang="ja-JP" altLang="en-US" sz="3600" dirty="0" smtClean="0">
                <a:latin typeface="+mj-ea"/>
              </a:rPr>
              <a:t>著作物</a:t>
            </a:r>
            <a:endParaRPr lang="en-US" altLang="ja-JP" sz="3600" dirty="0" smtClean="0">
              <a:solidFill>
                <a:srgbClr val="FF0000"/>
              </a:solidFill>
              <a:latin typeface="+mj-ea"/>
              <a:ea typeface="+mj-ea"/>
            </a:endParaRPr>
          </a:p>
          <a:p>
            <a:pPr marL="609585" indent="-609585">
              <a:buClr>
                <a:schemeClr val="tx1"/>
              </a:buClr>
              <a:buSzPct val="110000"/>
              <a:buFont typeface="Wingdings" pitchFamily="2" charset="2"/>
              <a:buAutoNum type="circleNumDbPlain"/>
              <a:defRPr/>
            </a:pPr>
            <a:r>
              <a:rPr lang="ja-JP" altLang="en-US" sz="3600" dirty="0" smtClean="0">
                <a:latin typeface="+mj-ea"/>
                <a:ea typeface="+mj-ea"/>
              </a:rPr>
              <a:t>公正</a:t>
            </a:r>
            <a:r>
              <a:rPr lang="ja-JP" altLang="en-US" sz="3600" dirty="0">
                <a:latin typeface="+mj-ea"/>
                <a:ea typeface="+mj-ea"/>
              </a:rPr>
              <a:t>な慣行に</a:t>
            </a:r>
            <a:r>
              <a:rPr lang="ja-JP" altLang="en-US" sz="3600" dirty="0" smtClean="0">
                <a:latin typeface="+mj-ea"/>
                <a:ea typeface="+mj-ea"/>
              </a:rPr>
              <a:t>合致</a:t>
            </a:r>
            <a:endParaRPr lang="en-US" altLang="ja-JP" sz="3600" dirty="0" smtClean="0">
              <a:latin typeface="+mj-ea"/>
              <a:ea typeface="+mj-ea"/>
            </a:endParaRPr>
          </a:p>
          <a:p>
            <a:pPr marL="548640" lvl="2" indent="0">
              <a:buClr>
                <a:schemeClr val="tx1"/>
              </a:buClr>
              <a:buSzPct val="110000"/>
              <a:buNone/>
              <a:defRPr/>
            </a:pPr>
            <a:r>
              <a:rPr lang="ja-JP" altLang="en-US" sz="3200" dirty="0" smtClean="0">
                <a:latin typeface="ＭＳ ゴシック" panose="020B0609070205080204" pitchFamily="49" charset="-128"/>
                <a:ea typeface="ＭＳ ゴシック" panose="020B0609070205080204" pitchFamily="49" charset="-128"/>
              </a:rPr>
              <a:t>・必然性　・引用部分が</a:t>
            </a:r>
            <a:r>
              <a:rPr lang="ja-JP" altLang="en-US" sz="3200" dirty="0">
                <a:latin typeface="ＭＳ ゴシック" panose="020B0609070205080204" pitchFamily="49" charset="-128"/>
                <a:ea typeface="ＭＳ ゴシック" panose="020B0609070205080204" pitchFamily="49" charset="-128"/>
              </a:rPr>
              <a:t>明確</a:t>
            </a:r>
            <a:endParaRPr lang="en-US" altLang="ja-JP" sz="3200" dirty="0" smtClean="0">
              <a:latin typeface="ＭＳ ゴシック" panose="020B0609070205080204" pitchFamily="49" charset="-128"/>
              <a:ea typeface="ＭＳ ゴシック" panose="020B0609070205080204" pitchFamily="49" charset="-128"/>
            </a:endParaRPr>
          </a:p>
          <a:p>
            <a:pPr marL="514350" lvl="2" indent="-514350">
              <a:buClr>
                <a:schemeClr val="tx1"/>
              </a:buClr>
              <a:buSzPct val="110000"/>
              <a:buAutoNum type="circleNumDbPlain" startAt="3"/>
              <a:defRPr/>
            </a:pPr>
            <a:r>
              <a:rPr lang="ja-JP" altLang="en-US" sz="3600" dirty="0" smtClean="0">
                <a:latin typeface="+mj-ea"/>
                <a:ea typeface="+mj-ea"/>
              </a:rPr>
              <a:t> 正当な範囲内</a:t>
            </a:r>
            <a:endParaRPr lang="en-US" altLang="ja-JP" sz="3600" dirty="0" smtClean="0">
              <a:latin typeface="+mj-ea"/>
              <a:ea typeface="+mj-ea"/>
            </a:endParaRPr>
          </a:p>
          <a:p>
            <a:pPr marL="548640" lvl="2" indent="0">
              <a:buClr>
                <a:schemeClr val="tx1"/>
              </a:buClr>
              <a:buSzPct val="110000"/>
              <a:buNone/>
              <a:defRPr/>
            </a:pPr>
            <a:r>
              <a:rPr lang="ja-JP" altLang="en-US" sz="3200" dirty="0">
                <a:latin typeface="ＭＳ ゴシック" panose="020B0609070205080204" pitchFamily="49" charset="-128"/>
                <a:ea typeface="ＭＳ ゴシック" panose="020B0609070205080204" pitchFamily="49" charset="-128"/>
              </a:rPr>
              <a:t>・</a:t>
            </a:r>
            <a:r>
              <a:rPr lang="ja-JP" altLang="en-US" sz="3200" dirty="0" smtClean="0">
                <a:latin typeface="ＭＳ ゴシック" panose="020B0609070205080204" pitchFamily="49" charset="-128"/>
                <a:ea typeface="ＭＳ ゴシック" panose="020B0609070205080204" pitchFamily="49" charset="-128"/>
              </a:rPr>
              <a:t>主従関係が明確化　・必要最小限度</a:t>
            </a:r>
            <a:endParaRPr lang="en-US" altLang="ja-JP" sz="3200" dirty="0" smtClean="0">
              <a:latin typeface="ＭＳ ゴシック" panose="020B0609070205080204" pitchFamily="49" charset="-128"/>
              <a:ea typeface="ＭＳ ゴシック" panose="020B0609070205080204" pitchFamily="49" charset="-128"/>
            </a:endParaRPr>
          </a:p>
          <a:p>
            <a:pPr marL="0" indent="0">
              <a:buClr>
                <a:schemeClr val="tx1"/>
              </a:buClr>
              <a:buSzPct val="110000"/>
              <a:buNone/>
              <a:defRPr/>
            </a:pPr>
            <a:r>
              <a:rPr lang="ja-JP" altLang="en-US" sz="3600" dirty="0" smtClean="0">
                <a:latin typeface="+mj-ea"/>
                <a:ea typeface="+mj-ea"/>
              </a:rPr>
              <a:t>④ 出所の明示</a:t>
            </a:r>
            <a:endParaRPr lang="en-US" altLang="ja-JP" sz="3600" dirty="0" smtClean="0">
              <a:latin typeface="+mj-ea"/>
              <a:ea typeface="+mj-ea"/>
            </a:endParaRPr>
          </a:p>
          <a:p>
            <a:pPr marL="0" indent="0">
              <a:buClr>
                <a:schemeClr val="tx1"/>
              </a:buClr>
              <a:buSzPct val="110000"/>
              <a:buNone/>
              <a:defRPr/>
            </a:pPr>
            <a:r>
              <a:rPr lang="ja-JP" altLang="en-US" sz="3200" dirty="0" smtClean="0">
                <a:latin typeface="ＭＳ ゴシック" panose="020B0609070205080204" pitchFamily="49" charset="-128"/>
                <a:ea typeface="ＭＳ ゴシック" panose="020B0609070205080204" pitchFamily="49" charset="-128"/>
              </a:rPr>
              <a:t>　・引用</a:t>
            </a:r>
            <a:r>
              <a:rPr lang="ja-JP" altLang="en-US" sz="3200" dirty="0">
                <a:latin typeface="ＭＳ ゴシック" panose="020B0609070205080204" pitchFamily="49" charset="-128"/>
                <a:ea typeface="ＭＳ ゴシック" panose="020B0609070205080204" pitchFamily="49" charset="-128"/>
              </a:rPr>
              <a:t>部分の</a:t>
            </a:r>
            <a:r>
              <a:rPr lang="zh-TW" altLang="en-US" sz="3200" dirty="0">
                <a:latin typeface="ＭＳ ゴシック" panose="020B0609070205080204" pitchFamily="49" charset="-128"/>
                <a:ea typeface="ＭＳ ゴシック" panose="020B0609070205080204" pitchFamily="49" charset="-128"/>
              </a:rPr>
              <a:t>作品名</a:t>
            </a:r>
            <a:r>
              <a:rPr lang="ja-JP" altLang="en-US" sz="3200" dirty="0">
                <a:latin typeface="ＭＳ ゴシック" panose="020B0609070205080204" pitchFamily="49" charset="-128"/>
                <a:ea typeface="ＭＳ ゴシック" panose="020B0609070205080204" pitchFamily="49" charset="-128"/>
              </a:rPr>
              <a:t>　・</a:t>
            </a:r>
            <a:r>
              <a:rPr lang="zh-TW" altLang="en-US" sz="3200" dirty="0" smtClean="0">
                <a:latin typeface="ＭＳ ゴシック" panose="020B0609070205080204" pitchFamily="49" charset="-128"/>
                <a:ea typeface="ＭＳ ゴシック" panose="020B0609070205080204" pitchFamily="49" charset="-128"/>
              </a:rPr>
              <a:t>著作者名</a:t>
            </a:r>
            <a:endParaRPr lang="en-US" altLang="zh-TW" sz="3200" dirty="0" smtClean="0">
              <a:latin typeface="ＭＳ ゴシック" panose="020B0609070205080204" pitchFamily="49" charset="-128"/>
              <a:ea typeface="ＭＳ ゴシック" panose="020B0609070205080204" pitchFamily="49" charset="-128"/>
            </a:endParaRPr>
          </a:p>
          <a:p>
            <a:pPr marL="0" indent="0">
              <a:buClr>
                <a:schemeClr val="tx1"/>
              </a:buClr>
              <a:buSzPct val="110000"/>
              <a:buNone/>
              <a:defRPr/>
            </a:pPr>
            <a:r>
              <a:rPr lang="ja-JP" altLang="en-US" sz="3200" dirty="0" smtClean="0">
                <a:latin typeface="ＭＳ ゴシック" panose="020B0609070205080204" pitchFamily="49" charset="-128"/>
                <a:ea typeface="ＭＳ ゴシック" panose="020B0609070205080204" pitchFamily="49" charset="-128"/>
              </a:rPr>
              <a:t>　・</a:t>
            </a:r>
            <a:r>
              <a:rPr lang="zh-TW" altLang="en-US" sz="3200" dirty="0" smtClean="0">
                <a:latin typeface="ＭＳ ゴシック" panose="020B0609070205080204" pitchFamily="49" charset="-128"/>
                <a:ea typeface="ＭＳ ゴシック" panose="020B0609070205080204" pitchFamily="49" charset="-128"/>
              </a:rPr>
              <a:t>発行年</a:t>
            </a:r>
            <a:r>
              <a:rPr lang="ja-JP" altLang="en-US" sz="3200" dirty="0" smtClean="0">
                <a:latin typeface="ＭＳ ゴシック" panose="020B0609070205080204" pitchFamily="49" charset="-128"/>
                <a:ea typeface="ＭＳ ゴシック" panose="020B0609070205080204" pitchFamily="49" charset="-128"/>
              </a:rPr>
              <a:t>　・ＵＲＬ　・</a:t>
            </a:r>
            <a:r>
              <a:rPr lang="zh-TW" altLang="en-US" sz="3200" dirty="0">
                <a:latin typeface="ＭＳ ゴシック" panose="020B0609070205080204" pitchFamily="49" charset="-128"/>
                <a:ea typeface="ＭＳ ゴシック" panose="020B0609070205080204" pitchFamily="49" charset="-128"/>
              </a:rPr>
              <a:t>出版</a:t>
            </a:r>
            <a:r>
              <a:rPr lang="zh-TW" altLang="en-US" sz="3200" dirty="0" smtClean="0">
                <a:latin typeface="ＭＳ ゴシック" panose="020B0609070205080204" pitchFamily="49" charset="-128"/>
                <a:ea typeface="ＭＳ ゴシック" panose="020B0609070205080204" pitchFamily="49" charset="-128"/>
              </a:rPr>
              <a:t>社名</a:t>
            </a:r>
            <a:r>
              <a:rPr lang="ja-JP" altLang="en-US" sz="3200" dirty="0" smtClean="0">
                <a:latin typeface="ＭＳ ゴシック" panose="020B0609070205080204" pitchFamily="49" charset="-128"/>
                <a:ea typeface="ＭＳ ゴシック" panose="020B0609070205080204" pitchFamily="49" charset="-128"/>
              </a:rPr>
              <a:t>　　など</a:t>
            </a:r>
            <a:endParaRPr lang="en-US" altLang="ja-JP" sz="3200" dirty="0">
              <a:latin typeface="ＭＳ ゴシック" panose="020B0609070205080204" pitchFamily="49" charset="-128"/>
              <a:ea typeface="ＭＳ ゴシック" panose="020B0609070205080204" pitchFamily="49" charset="-128"/>
            </a:endParaRPr>
          </a:p>
        </p:txBody>
      </p:sp>
      <p:sp>
        <p:nvSpPr>
          <p:cNvPr id="8" name="正方形/長方形 4"/>
          <p:cNvSpPr>
            <a:spLocks noChangeArrowheads="1"/>
          </p:cNvSpPr>
          <p:nvPr/>
        </p:nvSpPr>
        <p:spPr bwMode="auto">
          <a:xfrm>
            <a:off x="220156" y="1060691"/>
            <a:ext cx="65151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sz="3600" dirty="0" smtClean="0">
                <a:solidFill>
                  <a:srgbClr val="0070C0"/>
                </a:solidFill>
              </a:rPr>
              <a:t>許可を</a:t>
            </a:r>
            <a:r>
              <a:rPr lang="ja-JP" altLang="en-US" sz="3600" dirty="0">
                <a:solidFill>
                  <a:srgbClr val="0070C0"/>
                </a:solidFill>
              </a:rPr>
              <a:t>得ずに利用できる条件</a:t>
            </a:r>
          </a:p>
        </p:txBody>
      </p:sp>
    </p:spTree>
    <p:extLst>
      <p:ext uri="{BB962C8B-B14F-4D97-AF65-F5344CB8AC3E}">
        <p14:creationId xmlns:p14="http://schemas.microsoft.com/office/powerpoint/2010/main" val="1794594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idx="4294967295"/>
          </p:nvPr>
        </p:nvSpPr>
        <p:spPr>
          <a:xfrm>
            <a:off x="457200" y="284019"/>
            <a:ext cx="8305800" cy="1143000"/>
          </a:xfrm>
        </p:spPr>
        <p:txBody>
          <a:bodyPr>
            <a:normAutofit/>
          </a:bodyPr>
          <a:lstStyle/>
          <a:p>
            <a:r>
              <a:rPr lang="ja-JP" altLang="en-US" sz="4800" dirty="0">
                <a:latin typeface="+mj-ea"/>
              </a:rPr>
              <a:t>授業で使用する場合の</a:t>
            </a:r>
            <a:r>
              <a:rPr lang="ja-JP" altLang="en-US" sz="4800" dirty="0" smtClean="0">
                <a:latin typeface="+mj-ea"/>
              </a:rPr>
              <a:t>複製</a:t>
            </a:r>
            <a:endParaRPr kumimoji="1" lang="ja-JP" altLang="en-US" sz="4800" dirty="0"/>
          </a:p>
        </p:txBody>
      </p:sp>
      <p:sp>
        <p:nvSpPr>
          <p:cNvPr id="4" name="Rectangle 3"/>
          <p:cNvSpPr txBox="1">
            <a:spLocks noChangeArrowheads="1"/>
          </p:cNvSpPr>
          <p:nvPr/>
        </p:nvSpPr>
        <p:spPr>
          <a:xfrm>
            <a:off x="597284" y="2087037"/>
            <a:ext cx="8229600" cy="4416594"/>
          </a:xfrm>
          <a:prstGeom prst="rect">
            <a:avLst/>
          </a:prstGeom>
          <a:solidFill>
            <a:schemeClr val="bg2"/>
          </a:solidFill>
          <a:ln w="38100">
            <a:solidFill>
              <a:schemeClr val="tx1"/>
            </a:solidFill>
          </a:ln>
        </p:spPr>
        <p:txBody>
          <a:bodyPr>
            <a:spAutoFit/>
          </a:bodyPr>
          <a:lstStyle>
            <a:lvl1pPr marL="274320" indent="-274320" algn="l" rtl="0" eaLnBrk="1" latinLnBrk="0" hangingPunct="1">
              <a:spcBef>
                <a:spcPts val="580"/>
              </a:spcBef>
              <a:buClr>
                <a:schemeClr val="accent1"/>
              </a:buClr>
              <a:buSzPct val="85000"/>
              <a:buFont typeface="Wingdings 2"/>
              <a:buChar char=""/>
              <a:defRPr kumimoji="1"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1"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1"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1"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1"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1"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1"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1"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1" sz="1800" kern="1200">
                <a:solidFill>
                  <a:schemeClr val="tx1"/>
                </a:solidFill>
                <a:latin typeface="+mn-lt"/>
                <a:ea typeface="+mn-ea"/>
                <a:cs typeface="+mn-cs"/>
              </a:defRPr>
            </a:lvl9pPr>
          </a:lstStyle>
          <a:p>
            <a:pPr>
              <a:buNone/>
              <a:defRPr/>
            </a:pPr>
            <a:r>
              <a:rPr lang="ja-JP" altLang="en-US" sz="3200" dirty="0">
                <a:latin typeface="+mj-ea"/>
                <a:ea typeface="+mj-ea"/>
              </a:rPr>
              <a:t>① 営利を目的としない教育機関</a:t>
            </a:r>
            <a:endParaRPr lang="en-US" altLang="ja-JP" sz="3200" dirty="0">
              <a:latin typeface="+mj-ea"/>
              <a:ea typeface="+mj-ea"/>
            </a:endParaRPr>
          </a:p>
          <a:p>
            <a:pPr marL="534975" indent="-534975">
              <a:buNone/>
              <a:defRPr/>
            </a:pPr>
            <a:r>
              <a:rPr lang="ja-JP" altLang="en-US" sz="3200" dirty="0">
                <a:latin typeface="+mj-ea"/>
                <a:ea typeface="+mj-ea"/>
              </a:rPr>
              <a:t>② </a:t>
            </a:r>
            <a:r>
              <a:rPr lang="ja-JP" altLang="en-US" sz="3200" dirty="0" smtClean="0">
                <a:latin typeface="+mj-ea"/>
                <a:ea typeface="+mj-ea"/>
              </a:rPr>
              <a:t>授業等を</a:t>
            </a:r>
            <a:r>
              <a:rPr lang="ja-JP" altLang="en-US" sz="3200" dirty="0">
                <a:latin typeface="+mj-ea"/>
                <a:ea typeface="+mj-ea"/>
              </a:rPr>
              <a:t>担当している教員等やその授業を受ける者が複製</a:t>
            </a:r>
            <a:endParaRPr lang="en-US" altLang="ja-JP" sz="3200" dirty="0">
              <a:latin typeface="+mj-ea"/>
              <a:ea typeface="+mj-ea"/>
            </a:endParaRPr>
          </a:p>
          <a:p>
            <a:pPr>
              <a:buNone/>
              <a:defRPr/>
            </a:pPr>
            <a:r>
              <a:rPr lang="ja-JP" altLang="en-US" sz="3200" dirty="0" smtClean="0">
                <a:latin typeface="+mj-ea"/>
                <a:ea typeface="+mj-ea"/>
              </a:rPr>
              <a:t>③ </a:t>
            </a:r>
            <a:r>
              <a:rPr lang="ja-JP" altLang="en-US" sz="3200" dirty="0">
                <a:latin typeface="+mj-ea"/>
                <a:ea typeface="+mj-ea"/>
              </a:rPr>
              <a:t>授業の過程における使用が目的</a:t>
            </a:r>
            <a:endParaRPr lang="en-US" altLang="ja-JP" sz="3200" dirty="0">
              <a:latin typeface="+mj-ea"/>
              <a:ea typeface="+mj-ea"/>
            </a:endParaRPr>
          </a:p>
          <a:p>
            <a:pPr>
              <a:buNone/>
              <a:defRPr/>
            </a:pPr>
            <a:r>
              <a:rPr lang="ja-JP" altLang="en-US" sz="3200" dirty="0" smtClean="0">
                <a:latin typeface="+mj-ea"/>
                <a:ea typeface="+mj-ea"/>
              </a:rPr>
              <a:t>④ </a:t>
            </a:r>
            <a:r>
              <a:rPr lang="ja-JP" altLang="en-US" sz="3200" dirty="0">
                <a:latin typeface="+mj-ea"/>
                <a:ea typeface="+mj-ea"/>
              </a:rPr>
              <a:t>必要と認められる限度内</a:t>
            </a:r>
            <a:endParaRPr lang="en-US" altLang="ja-JP" sz="3200" dirty="0">
              <a:latin typeface="+mj-ea"/>
              <a:ea typeface="+mj-ea"/>
            </a:endParaRPr>
          </a:p>
          <a:p>
            <a:pPr marL="539737" indent="-539737">
              <a:buNone/>
              <a:defRPr/>
            </a:pPr>
            <a:r>
              <a:rPr lang="ja-JP" altLang="en-US" sz="3200" dirty="0" smtClean="0">
                <a:latin typeface="+mj-ea"/>
                <a:ea typeface="+mj-ea"/>
              </a:rPr>
              <a:t>⑤ すでに公表</a:t>
            </a:r>
            <a:r>
              <a:rPr lang="ja-JP" altLang="en-US" sz="3200" dirty="0">
                <a:latin typeface="+mj-ea"/>
                <a:ea typeface="+mj-ea"/>
              </a:rPr>
              <a:t>された著作物</a:t>
            </a:r>
            <a:endParaRPr lang="en-US" altLang="ja-JP" sz="3200" dirty="0">
              <a:latin typeface="+mj-ea"/>
              <a:ea typeface="+mj-ea"/>
            </a:endParaRPr>
          </a:p>
          <a:p>
            <a:pPr marL="539737" indent="-539737">
              <a:buNone/>
              <a:defRPr/>
            </a:pPr>
            <a:r>
              <a:rPr lang="ja-JP" altLang="en-US" sz="3200" dirty="0" smtClean="0">
                <a:latin typeface="+mj-ea"/>
                <a:ea typeface="+mj-ea"/>
              </a:rPr>
              <a:t>⑥ </a:t>
            </a:r>
            <a:r>
              <a:rPr lang="ja-JP" altLang="en-US" sz="3200" dirty="0">
                <a:latin typeface="+mj-ea"/>
                <a:ea typeface="+mj-ea"/>
              </a:rPr>
              <a:t>著作物の種類・</a:t>
            </a:r>
            <a:r>
              <a:rPr lang="ja-JP" altLang="en-US" sz="3200" dirty="0" smtClean="0">
                <a:latin typeface="+mj-ea"/>
                <a:ea typeface="+mj-ea"/>
              </a:rPr>
              <a:t>用途などから判断して、著作権者</a:t>
            </a:r>
            <a:r>
              <a:rPr lang="ja-JP" altLang="en-US" sz="3200" dirty="0">
                <a:latin typeface="+mj-ea"/>
                <a:ea typeface="+mj-ea"/>
              </a:rPr>
              <a:t>の利益を不当に害</a:t>
            </a:r>
            <a:r>
              <a:rPr lang="ja-JP" altLang="en-US" sz="3200" dirty="0" smtClean="0">
                <a:latin typeface="+mj-ea"/>
                <a:ea typeface="+mj-ea"/>
              </a:rPr>
              <a:t>しないこと </a:t>
            </a:r>
            <a:endParaRPr lang="ja-JP" altLang="en-US" sz="3200" dirty="0">
              <a:latin typeface="+mj-ea"/>
              <a:ea typeface="+mj-ea"/>
            </a:endParaRPr>
          </a:p>
        </p:txBody>
      </p:sp>
      <p:sp>
        <p:nvSpPr>
          <p:cNvPr id="5" name="正方形/長方形 4"/>
          <p:cNvSpPr>
            <a:spLocks noChangeArrowheads="1"/>
          </p:cNvSpPr>
          <p:nvPr/>
        </p:nvSpPr>
        <p:spPr bwMode="auto">
          <a:xfrm>
            <a:off x="398321" y="1467432"/>
            <a:ext cx="639040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sz="3600" dirty="0">
                <a:solidFill>
                  <a:srgbClr val="0070C0"/>
                </a:solidFill>
              </a:rPr>
              <a:t>許可</a:t>
            </a:r>
            <a:r>
              <a:rPr lang="ja-JP" altLang="en-US" sz="3600" dirty="0" smtClean="0">
                <a:solidFill>
                  <a:srgbClr val="0070C0"/>
                </a:solidFill>
              </a:rPr>
              <a:t>を</a:t>
            </a:r>
            <a:r>
              <a:rPr lang="ja-JP" altLang="en-US" sz="3600" dirty="0">
                <a:solidFill>
                  <a:srgbClr val="0070C0"/>
                </a:solidFill>
              </a:rPr>
              <a:t>得ずに複製できる条件</a:t>
            </a:r>
          </a:p>
        </p:txBody>
      </p:sp>
    </p:spTree>
    <p:extLst>
      <p:ext uri="{BB962C8B-B14F-4D97-AF65-F5344CB8AC3E}">
        <p14:creationId xmlns:p14="http://schemas.microsoft.com/office/powerpoint/2010/main" val="21780873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a:picLocks noChangeAspect="1"/>
          </p:cNvPicPr>
          <p:nvPr/>
        </p:nvPicPr>
        <p:blipFill>
          <a:blip r:embed="rId3"/>
          <a:stretch>
            <a:fillRect/>
          </a:stretch>
        </p:blipFill>
        <p:spPr>
          <a:xfrm>
            <a:off x="4027060" y="-93494"/>
            <a:ext cx="4435334" cy="4207223"/>
          </a:xfrm>
          <a:prstGeom prst="rect">
            <a:avLst/>
          </a:prstGeom>
        </p:spPr>
      </p:pic>
      <p:pic>
        <p:nvPicPr>
          <p:cNvPr id="7" name="図 6"/>
          <p:cNvPicPr>
            <a:picLocks noChangeAspect="1"/>
          </p:cNvPicPr>
          <p:nvPr/>
        </p:nvPicPr>
        <p:blipFill>
          <a:blip r:embed="rId4"/>
          <a:stretch>
            <a:fillRect/>
          </a:stretch>
        </p:blipFill>
        <p:spPr>
          <a:xfrm>
            <a:off x="6522994" y="3902438"/>
            <a:ext cx="2050000" cy="2722396"/>
          </a:xfrm>
          <a:prstGeom prst="rect">
            <a:avLst/>
          </a:prstGeom>
        </p:spPr>
      </p:pic>
      <p:sp>
        <p:nvSpPr>
          <p:cNvPr id="10" name="角丸四角形吹き出し 9"/>
          <p:cNvSpPr/>
          <p:nvPr/>
        </p:nvSpPr>
        <p:spPr>
          <a:xfrm>
            <a:off x="240323" y="4434839"/>
            <a:ext cx="5726137" cy="2207409"/>
          </a:xfrm>
          <a:prstGeom prst="wedgeRoundRectCallout">
            <a:avLst>
              <a:gd name="adj1" fmla="val 60662"/>
              <a:gd name="adj2" fmla="val -35329"/>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600" dirty="0" smtClean="0"/>
              <a:t>あれ？このプレゼン資料</a:t>
            </a:r>
            <a:r>
              <a:rPr lang="ja-JP" altLang="en-US" sz="3600" dirty="0"/>
              <a:t>は</a:t>
            </a:r>
            <a:r>
              <a:rPr kumimoji="1" lang="ja-JP" altLang="en-US" sz="3600" dirty="0" smtClean="0"/>
              <a:t>、この間、</a:t>
            </a:r>
            <a:r>
              <a:rPr lang="en-US" altLang="ja-JP" sz="3600" dirty="0" smtClean="0">
                <a:latin typeface="+mj-ea"/>
                <a:ea typeface="+mj-ea"/>
              </a:rPr>
              <a:t>B</a:t>
            </a:r>
            <a:r>
              <a:rPr lang="ja-JP" altLang="en-US" sz="3600" dirty="0" err="1" smtClean="0">
                <a:latin typeface="+mj-ea"/>
                <a:ea typeface="+mj-ea"/>
              </a:rPr>
              <a:t>さんが</a:t>
            </a:r>
            <a:r>
              <a:rPr lang="ja-JP" altLang="en-US" sz="3600" dirty="0" smtClean="0">
                <a:latin typeface="+mj-ea"/>
                <a:ea typeface="+mj-ea"/>
              </a:rPr>
              <a:t>発表した</a:t>
            </a:r>
            <a:r>
              <a:rPr kumimoji="1" lang="ja-JP" altLang="en-US" sz="3600" dirty="0" smtClean="0"/>
              <a:t>ものとまったく同じだ</a:t>
            </a:r>
            <a:r>
              <a:rPr lang="ja-JP" altLang="en-US" sz="3600" dirty="0" smtClean="0"/>
              <a:t>！</a:t>
            </a:r>
            <a:endParaRPr kumimoji="1" lang="en-US" altLang="ja-JP" sz="3600" dirty="0" smtClean="0"/>
          </a:p>
        </p:txBody>
      </p:sp>
      <p:sp>
        <p:nvSpPr>
          <p:cNvPr id="8" name="角丸四角形吹き出し 7"/>
          <p:cNvSpPr/>
          <p:nvPr/>
        </p:nvSpPr>
        <p:spPr>
          <a:xfrm>
            <a:off x="314358" y="2538451"/>
            <a:ext cx="4267403" cy="1450120"/>
          </a:xfrm>
          <a:prstGeom prst="wedgeRoundRectCallout">
            <a:avLst>
              <a:gd name="adj1" fmla="val 67907"/>
              <a:gd name="adj2" fmla="val -34082"/>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3600" dirty="0"/>
              <a:t>よく</a:t>
            </a:r>
            <a:r>
              <a:rPr lang="ja-JP" altLang="en-US" sz="3600" dirty="0" smtClean="0"/>
              <a:t>まとまっていて、</a:t>
            </a:r>
            <a:endParaRPr lang="ja-JP" altLang="en-US" sz="3600" dirty="0"/>
          </a:p>
          <a:p>
            <a:r>
              <a:rPr lang="ja-JP" altLang="en-US" sz="3600" dirty="0" smtClean="0"/>
              <a:t>分かりやすいな～。</a:t>
            </a:r>
            <a:endParaRPr lang="en-US" altLang="ja-JP" sz="3600" dirty="0" smtClean="0"/>
          </a:p>
        </p:txBody>
      </p:sp>
      <p:sp>
        <p:nvSpPr>
          <p:cNvPr id="11" name="正方形/長方形 10"/>
          <p:cNvSpPr/>
          <p:nvPr/>
        </p:nvSpPr>
        <p:spPr>
          <a:xfrm>
            <a:off x="343987" y="145334"/>
            <a:ext cx="8475548" cy="2064837"/>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4400" dirty="0">
                <a:solidFill>
                  <a:schemeClr val="tx1"/>
                </a:solidFill>
              </a:rPr>
              <a:t>自分の意見が一つもない</a:t>
            </a:r>
            <a:r>
              <a:rPr lang="ja-JP" altLang="en-US" sz="4400" dirty="0" smtClean="0">
                <a:solidFill>
                  <a:schemeClr val="tx1"/>
                </a:solidFill>
              </a:rPr>
              <a:t>と盗作</a:t>
            </a:r>
            <a:r>
              <a:rPr lang="ja-JP" altLang="en-US" sz="4400" dirty="0">
                <a:solidFill>
                  <a:schemeClr val="tx1"/>
                </a:solidFill>
              </a:rPr>
              <a:t>と</a:t>
            </a:r>
            <a:r>
              <a:rPr lang="ja-JP" altLang="en-US" sz="4400" dirty="0" smtClean="0">
                <a:solidFill>
                  <a:schemeClr val="tx1"/>
                </a:solidFill>
              </a:rPr>
              <a:t>なる。</a:t>
            </a:r>
            <a:r>
              <a:rPr lang="ja-JP" altLang="en-US" sz="4400" dirty="0">
                <a:solidFill>
                  <a:schemeClr val="tx1"/>
                </a:solidFill>
              </a:rPr>
              <a:t>ただし、</a:t>
            </a:r>
            <a:r>
              <a:rPr lang="ja-JP" altLang="en-US" sz="4400" dirty="0" smtClean="0">
                <a:solidFill>
                  <a:schemeClr val="tx1"/>
                </a:solidFill>
              </a:rPr>
              <a:t>引用</a:t>
            </a:r>
            <a:r>
              <a:rPr kumimoji="1" lang="ja-JP" altLang="en-US" sz="4400" dirty="0" smtClean="0">
                <a:solidFill>
                  <a:schemeClr val="tx1"/>
                </a:solidFill>
              </a:rPr>
              <a:t>の範囲で活用すれば使える。</a:t>
            </a:r>
            <a:endParaRPr kumimoji="1" lang="ja-JP" altLang="en-US" sz="4400" dirty="0">
              <a:solidFill>
                <a:schemeClr val="tx1"/>
              </a:solidFill>
            </a:endParaRPr>
          </a:p>
        </p:txBody>
      </p:sp>
    </p:spTree>
    <p:extLst>
      <p:ext uri="{BB962C8B-B14F-4D97-AF65-F5344CB8AC3E}">
        <p14:creationId xmlns:p14="http://schemas.microsoft.com/office/powerpoint/2010/main" val="2590158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3"/>
          <a:stretch>
            <a:fillRect/>
          </a:stretch>
        </p:blipFill>
        <p:spPr>
          <a:xfrm>
            <a:off x="230441" y="3410886"/>
            <a:ext cx="2406217" cy="2950358"/>
          </a:xfrm>
          <a:prstGeom prst="rect">
            <a:avLst/>
          </a:prstGeom>
        </p:spPr>
      </p:pic>
      <p:sp>
        <p:nvSpPr>
          <p:cNvPr id="10" name="角丸四角形 9"/>
          <p:cNvSpPr/>
          <p:nvPr/>
        </p:nvSpPr>
        <p:spPr>
          <a:xfrm>
            <a:off x="445477" y="4886065"/>
            <a:ext cx="8282205" cy="1879964"/>
          </a:xfrm>
          <a:prstGeom prst="roundRect">
            <a:avLst>
              <a:gd name="adj" fmla="val 0"/>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4000" dirty="0" smtClean="0">
                <a:solidFill>
                  <a:schemeClr val="tx1"/>
                </a:solidFill>
              </a:rPr>
              <a:t>著作者の許可なくアップロードしたこと</a:t>
            </a:r>
            <a:endParaRPr lang="en-US" altLang="ja-JP" sz="4000" dirty="0" smtClean="0">
              <a:solidFill>
                <a:schemeClr val="tx1"/>
              </a:solidFill>
            </a:endParaRPr>
          </a:p>
          <a:p>
            <a:r>
              <a:rPr lang="ja-JP" altLang="en-US" sz="4000" dirty="0" smtClean="0">
                <a:solidFill>
                  <a:schemeClr val="tx1"/>
                </a:solidFill>
              </a:rPr>
              <a:t>で、</a:t>
            </a:r>
            <a:r>
              <a:rPr lang="ja-JP" altLang="en-US" sz="4000" b="1" dirty="0" smtClean="0">
                <a:solidFill>
                  <a:srgbClr val="FF0000"/>
                </a:solidFill>
              </a:rPr>
              <a:t>公衆送信権</a:t>
            </a:r>
            <a:r>
              <a:rPr lang="ja-JP" altLang="en-US" sz="4000" dirty="0" smtClean="0">
                <a:solidFill>
                  <a:schemeClr val="tx1"/>
                </a:solidFill>
              </a:rPr>
              <a:t>や</a:t>
            </a:r>
            <a:r>
              <a:rPr lang="ja-JP" altLang="en-US" sz="4000" b="1" dirty="0" smtClean="0">
                <a:solidFill>
                  <a:srgbClr val="FF0000"/>
                </a:solidFill>
              </a:rPr>
              <a:t>複製権</a:t>
            </a:r>
            <a:r>
              <a:rPr lang="ja-JP" altLang="en-US" sz="4000" dirty="0" smtClean="0">
                <a:solidFill>
                  <a:schemeClr val="tx1"/>
                </a:solidFill>
              </a:rPr>
              <a:t>を侵害してしまったことが問題です。</a:t>
            </a:r>
            <a:endParaRPr kumimoji="1" lang="en-US" altLang="ja-JP" sz="4000" dirty="0" smtClean="0">
              <a:solidFill>
                <a:schemeClr val="tx1"/>
              </a:solidFill>
            </a:endParaRPr>
          </a:p>
        </p:txBody>
      </p:sp>
      <p:sp>
        <p:nvSpPr>
          <p:cNvPr id="9" name="角丸四角形吹き出し 8"/>
          <p:cNvSpPr/>
          <p:nvPr/>
        </p:nvSpPr>
        <p:spPr>
          <a:xfrm>
            <a:off x="858450" y="274780"/>
            <a:ext cx="7603379" cy="2198077"/>
          </a:xfrm>
          <a:prstGeom prst="wedgeRoundRectCallout">
            <a:avLst>
              <a:gd name="adj1" fmla="val -38107"/>
              <a:gd name="adj2" fmla="val 80834"/>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r>
              <a:rPr kumimoji="1" lang="ja-JP" altLang="en-US" sz="4000" dirty="0" smtClean="0"/>
              <a:t>このサイトの</a:t>
            </a:r>
            <a:r>
              <a:rPr lang="ja-JP" altLang="en-US" sz="4000" dirty="0" smtClean="0"/>
              <a:t>動画</a:t>
            </a:r>
            <a:r>
              <a:rPr kumimoji="1" lang="ja-JP" altLang="en-US" sz="4000" dirty="0" smtClean="0"/>
              <a:t>はとてもいいわ。</a:t>
            </a:r>
            <a:endParaRPr kumimoji="1" lang="en-US" altLang="ja-JP" sz="4000" dirty="0" smtClean="0"/>
          </a:p>
          <a:p>
            <a:r>
              <a:rPr kumimoji="1" lang="ja-JP" altLang="en-US" sz="4000" dirty="0" smtClean="0"/>
              <a:t>自分の</a:t>
            </a:r>
            <a:r>
              <a:rPr kumimoji="1" lang="en-US" altLang="ja-JP" sz="4000" dirty="0" smtClean="0"/>
              <a:t>ID</a:t>
            </a:r>
            <a:r>
              <a:rPr kumimoji="1" lang="ja-JP" altLang="en-US" sz="4000" dirty="0" smtClean="0"/>
              <a:t>でアップロードして、世の中に広めちゃおう！！</a:t>
            </a:r>
            <a:endParaRPr kumimoji="1" lang="ja-JP" altLang="en-US" sz="4000" dirty="0"/>
          </a:p>
        </p:txBody>
      </p:sp>
      <p:sp>
        <p:nvSpPr>
          <p:cNvPr id="11" name="角丸四角形吹き出し 10"/>
          <p:cNvSpPr/>
          <p:nvPr/>
        </p:nvSpPr>
        <p:spPr>
          <a:xfrm>
            <a:off x="2810050" y="2925697"/>
            <a:ext cx="5917632" cy="1642196"/>
          </a:xfrm>
          <a:prstGeom prst="wedgeRoundRectCallout">
            <a:avLst>
              <a:gd name="adj1" fmla="val -60328"/>
              <a:gd name="adj2" fmla="val -17728"/>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4000" dirty="0" smtClean="0"/>
              <a:t>10</a:t>
            </a:r>
            <a:r>
              <a:rPr kumimoji="1" lang="ja-JP" altLang="en-US" sz="4000" dirty="0" smtClean="0"/>
              <a:t>万回再生されたわ！！</a:t>
            </a:r>
            <a:endParaRPr kumimoji="1" lang="en-US" altLang="ja-JP" sz="4000" dirty="0" smtClean="0"/>
          </a:p>
          <a:p>
            <a:r>
              <a:rPr kumimoji="1" lang="ja-JP" altLang="en-US" sz="4000" dirty="0" smtClean="0"/>
              <a:t>広めてよかった♪</a:t>
            </a:r>
            <a:endParaRPr kumimoji="1" lang="ja-JP" altLang="en-US" sz="4000" dirty="0"/>
          </a:p>
        </p:txBody>
      </p:sp>
    </p:spTree>
    <p:extLst>
      <p:ext uri="{BB962C8B-B14F-4D97-AF65-F5344CB8AC3E}">
        <p14:creationId xmlns:p14="http://schemas.microsoft.com/office/powerpoint/2010/main" val="1126525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293624" y="3627846"/>
            <a:ext cx="8485632" cy="2889224"/>
          </a:xfrm>
          <a:prstGeom prst="roundRect">
            <a:avLst/>
          </a:prstGeom>
          <a:solidFill>
            <a:srgbClr val="E2F0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4000" dirty="0" smtClean="0">
                <a:solidFill>
                  <a:sysClr val="windowText" lastClr="000000"/>
                </a:solidFill>
              </a:rPr>
              <a:t>・著作者に許可を得る</a:t>
            </a:r>
            <a:endParaRPr lang="en-US" altLang="ja-JP" sz="4000" dirty="0" smtClean="0">
              <a:solidFill>
                <a:sysClr val="windowText" lastClr="000000"/>
              </a:solidFill>
            </a:endParaRPr>
          </a:p>
          <a:p>
            <a:pPr marL="265113" indent="-265113"/>
            <a:r>
              <a:rPr lang="ja-JP" altLang="en-US" sz="4000" dirty="0" smtClean="0">
                <a:solidFill>
                  <a:sysClr val="windowText" lastClr="000000"/>
                </a:solidFill>
              </a:rPr>
              <a:t>・許可を得ずに利用できる条件を確認する</a:t>
            </a:r>
            <a:endParaRPr lang="en-US" altLang="ja-JP" sz="4000" dirty="0" smtClean="0">
              <a:solidFill>
                <a:sysClr val="windowText" lastClr="000000"/>
              </a:solidFill>
            </a:endParaRPr>
          </a:p>
        </p:txBody>
      </p:sp>
      <p:sp>
        <p:nvSpPr>
          <p:cNvPr id="8" name="正方形/長方形 7"/>
          <p:cNvSpPr/>
          <p:nvPr/>
        </p:nvSpPr>
        <p:spPr>
          <a:xfrm>
            <a:off x="293624" y="1185554"/>
            <a:ext cx="8485632" cy="2173777"/>
          </a:xfrm>
          <a:prstGeom prst="rect">
            <a:avLst/>
          </a:prstGeom>
          <a:solidFill>
            <a:srgbClr val="FFF2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216000"/>
            <a:r>
              <a:rPr lang="ja-JP" altLang="en-US" sz="4000" dirty="0" smtClean="0">
                <a:solidFill>
                  <a:schemeClr val="tx1"/>
                </a:solidFill>
              </a:rPr>
              <a:t>・他人のつくった作品を無断で使</a:t>
            </a:r>
            <a:r>
              <a:rPr lang="en-US" altLang="ja-JP" sz="4000" dirty="0" smtClean="0">
                <a:solidFill>
                  <a:schemeClr val="tx1"/>
                </a:solidFill>
              </a:rPr>
              <a:t>	</a:t>
            </a:r>
            <a:r>
              <a:rPr lang="ja-JP" altLang="en-US" sz="4000" dirty="0" err="1" smtClean="0">
                <a:solidFill>
                  <a:schemeClr val="tx1"/>
                </a:solidFill>
              </a:rPr>
              <a:t>用す</a:t>
            </a:r>
            <a:r>
              <a:rPr lang="en-US" altLang="ja-JP" sz="4000" dirty="0" smtClean="0">
                <a:solidFill>
                  <a:schemeClr val="tx1"/>
                </a:solidFill>
              </a:rPr>
              <a:t>	</a:t>
            </a:r>
            <a:r>
              <a:rPr lang="ja-JP" altLang="en-US" sz="4000" dirty="0" smtClean="0">
                <a:solidFill>
                  <a:schemeClr val="tx1"/>
                </a:solidFill>
              </a:rPr>
              <a:t>ることは著作権の侵害になる</a:t>
            </a:r>
            <a:endParaRPr lang="en-US" altLang="ja-JP" sz="4000" dirty="0">
              <a:solidFill>
                <a:schemeClr val="tx1"/>
              </a:solidFill>
            </a:endParaRPr>
          </a:p>
        </p:txBody>
      </p:sp>
      <p:sp>
        <p:nvSpPr>
          <p:cNvPr id="2" name="テキスト ボックス 1"/>
          <p:cNvSpPr txBox="1"/>
          <p:nvPr/>
        </p:nvSpPr>
        <p:spPr>
          <a:xfrm>
            <a:off x="1975104" y="128016"/>
            <a:ext cx="5449824" cy="830997"/>
          </a:xfrm>
          <a:prstGeom prst="rect">
            <a:avLst/>
          </a:prstGeom>
          <a:noFill/>
        </p:spPr>
        <p:txBody>
          <a:bodyPr wrap="square" rtlCol="0">
            <a:spAutoFit/>
          </a:bodyPr>
          <a:lstStyle/>
          <a:p>
            <a:pPr algn="ctr"/>
            <a:r>
              <a:rPr kumimoji="1" lang="ja-JP" altLang="en-US" sz="4800" dirty="0" smtClean="0"/>
              <a:t>まとめ</a:t>
            </a:r>
            <a:endParaRPr kumimoji="1" lang="ja-JP" altLang="en-US" sz="4800" dirty="0"/>
          </a:p>
        </p:txBody>
      </p:sp>
    </p:spTree>
    <p:extLst>
      <p:ext uri="{BB962C8B-B14F-4D97-AF65-F5344CB8AC3E}">
        <p14:creationId xmlns:p14="http://schemas.microsoft.com/office/powerpoint/2010/main" val="38035664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a:picLocks noChangeAspect="1"/>
          </p:cNvPicPr>
          <p:nvPr/>
        </p:nvPicPr>
        <p:blipFill>
          <a:blip r:embed="rId3"/>
          <a:stretch>
            <a:fillRect/>
          </a:stretch>
        </p:blipFill>
        <p:spPr>
          <a:xfrm>
            <a:off x="4027060" y="-93494"/>
            <a:ext cx="4435334" cy="4207223"/>
          </a:xfrm>
          <a:prstGeom prst="rect">
            <a:avLst/>
          </a:prstGeom>
        </p:spPr>
      </p:pic>
      <p:pic>
        <p:nvPicPr>
          <p:cNvPr id="7" name="図 6"/>
          <p:cNvPicPr>
            <a:picLocks noChangeAspect="1"/>
          </p:cNvPicPr>
          <p:nvPr/>
        </p:nvPicPr>
        <p:blipFill>
          <a:blip r:embed="rId4"/>
          <a:stretch>
            <a:fillRect/>
          </a:stretch>
        </p:blipFill>
        <p:spPr>
          <a:xfrm>
            <a:off x="6522994" y="3902438"/>
            <a:ext cx="2050000" cy="2722396"/>
          </a:xfrm>
          <a:prstGeom prst="rect">
            <a:avLst/>
          </a:prstGeom>
        </p:spPr>
      </p:pic>
      <p:sp>
        <p:nvSpPr>
          <p:cNvPr id="10" name="角丸四角形吹き出し 9"/>
          <p:cNvSpPr/>
          <p:nvPr/>
        </p:nvSpPr>
        <p:spPr>
          <a:xfrm>
            <a:off x="240323" y="4434839"/>
            <a:ext cx="5726137" cy="2207409"/>
          </a:xfrm>
          <a:prstGeom prst="wedgeRoundRectCallout">
            <a:avLst>
              <a:gd name="adj1" fmla="val 60662"/>
              <a:gd name="adj2" fmla="val -35329"/>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600" dirty="0" smtClean="0"/>
              <a:t>あれ？このプレゼン資料</a:t>
            </a:r>
            <a:r>
              <a:rPr lang="ja-JP" altLang="en-US" sz="3600" dirty="0"/>
              <a:t>は</a:t>
            </a:r>
            <a:r>
              <a:rPr kumimoji="1" lang="ja-JP" altLang="en-US" sz="3600" dirty="0" smtClean="0"/>
              <a:t>、この間、</a:t>
            </a:r>
            <a:r>
              <a:rPr lang="en-US" altLang="ja-JP" sz="3600" dirty="0" smtClean="0">
                <a:latin typeface="+mj-ea"/>
                <a:ea typeface="+mj-ea"/>
              </a:rPr>
              <a:t>B</a:t>
            </a:r>
            <a:r>
              <a:rPr lang="ja-JP" altLang="en-US" sz="3600" dirty="0" err="1" smtClean="0">
                <a:latin typeface="+mj-ea"/>
                <a:ea typeface="+mj-ea"/>
              </a:rPr>
              <a:t>さんが</a:t>
            </a:r>
            <a:r>
              <a:rPr lang="ja-JP" altLang="en-US" sz="3600" dirty="0" smtClean="0">
                <a:latin typeface="+mj-ea"/>
                <a:ea typeface="+mj-ea"/>
              </a:rPr>
              <a:t>発表した</a:t>
            </a:r>
            <a:r>
              <a:rPr kumimoji="1" lang="ja-JP" altLang="en-US" sz="3600" dirty="0" smtClean="0"/>
              <a:t>ものとまったく同じだ</a:t>
            </a:r>
            <a:r>
              <a:rPr lang="ja-JP" altLang="en-US" sz="3600" dirty="0" smtClean="0"/>
              <a:t>！</a:t>
            </a:r>
            <a:endParaRPr kumimoji="1" lang="en-US" altLang="ja-JP" sz="3600" dirty="0" smtClean="0"/>
          </a:p>
        </p:txBody>
      </p:sp>
      <p:sp>
        <p:nvSpPr>
          <p:cNvPr id="8" name="角丸四角形吹き出し 7"/>
          <p:cNvSpPr/>
          <p:nvPr/>
        </p:nvSpPr>
        <p:spPr>
          <a:xfrm>
            <a:off x="240323" y="1405898"/>
            <a:ext cx="4267403" cy="1450120"/>
          </a:xfrm>
          <a:prstGeom prst="wedgeRoundRectCallout">
            <a:avLst>
              <a:gd name="adj1" fmla="val 65833"/>
              <a:gd name="adj2" fmla="val 16770"/>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3600" dirty="0"/>
              <a:t>よく</a:t>
            </a:r>
            <a:r>
              <a:rPr lang="ja-JP" altLang="en-US" sz="3600" dirty="0" smtClean="0"/>
              <a:t>まとまっていて、</a:t>
            </a:r>
            <a:endParaRPr lang="ja-JP" altLang="en-US" sz="3600" dirty="0"/>
          </a:p>
          <a:p>
            <a:r>
              <a:rPr lang="ja-JP" altLang="en-US" sz="3600" dirty="0" smtClean="0"/>
              <a:t>分かりやすいな～。</a:t>
            </a:r>
            <a:endParaRPr lang="en-US" altLang="ja-JP" sz="3600" dirty="0" smtClean="0"/>
          </a:p>
        </p:txBody>
      </p:sp>
      <p:sp>
        <p:nvSpPr>
          <p:cNvPr id="9" name="テキスト ボックス 8"/>
          <p:cNvSpPr txBox="1"/>
          <p:nvPr/>
        </p:nvSpPr>
        <p:spPr>
          <a:xfrm>
            <a:off x="4507726" y="-749439"/>
            <a:ext cx="4480572" cy="4655327"/>
          </a:xfrm>
          <a:prstGeom prst="rect">
            <a:avLst/>
          </a:prstGeom>
          <a:noFill/>
        </p:spPr>
        <p:txBody>
          <a:bodyPr wrap="square" rtlCol="0">
            <a:spAutoFit/>
          </a:bodyPr>
          <a:lstStyle/>
          <a:p>
            <a:r>
              <a:rPr kumimoji="1" lang="ja-JP" altLang="en-US" sz="28700" b="1" dirty="0" smtClean="0">
                <a:solidFill>
                  <a:schemeClr val="accent2"/>
                </a:solidFill>
                <a:latin typeface="+mj-ea"/>
                <a:ea typeface="+mj-ea"/>
              </a:rPr>
              <a:t>？</a:t>
            </a:r>
            <a:endParaRPr kumimoji="1" lang="ja-JP" altLang="en-US" sz="28700" b="1" dirty="0">
              <a:solidFill>
                <a:schemeClr val="accent2"/>
              </a:solidFill>
              <a:latin typeface="+mj-ea"/>
              <a:ea typeface="+mj-ea"/>
            </a:endParaRPr>
          </a:p>
        </p:txBody>
      </p:sp>
    </p:spTree>
    <p:extLst>
      <p:ext uri="{BB962C8B-B14F-4D97-AF65-F5344CB8AC3E}">
        <p14:creationId xmlns:p14="http://schemas.microsoft.com/office/powerpoint/2010/main" val="4131061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50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図 7"/>
          <p:cNvPicPr>
            <a:picLocks noChangeAspect="1"/>
          </p:cNvPicPr>
          <p:nvPr/>
        </p:nvPicPr>
        <p:blipFill>
          <a:blip r:embed="rId3"/>
          <a:stretch>
            <a:fillRect/>
          </a:stretch>
        </p:blipFill>
        <p:spPr>
          <a:xfrm>
            <a:off x="78077" y="3620739"/>
            <a:ext cx="2406217" cy="2950358"/>
          </a:xfrm>
          <a:prstGeom prst="rect">
            <a:avLst/>
          </a:prstGeom>
        </p:spPr>
      </p:pic>
      <p:sp>
        <p:nvSpPr>
          <p:cNvPr id="6" name="角丸四角形吹き出し 5"/>
          <p:cNvSpPr/>
          <p:nvPr/>
        </p:nvSpPr>
        <p:spPr>
          <a:xfrm>
            <a:off x="708661" y="645761"/>
            <a:ext cx="7622539" cy="2198077"/>
          </a:xfrm>
          <a:prstGeom prst="wedgeRoundRectCallout">
            <a:avLst>
              <a:gd name="adj1" fmla="val -38107"/>
              <a:gd name="adj2" fmla="val 80834"/>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r>
              <a:rPr kumimoji="1" lang="ja-JP" altLang="en-US" sz="4000" dirty="0" smtClean="0"/>
              <a:t>このサイトの</a:t>
            </a:r>
            <a:r>
              <a:rPr lang="ja-JP" altLang="en-US" sz="4000" dirty="0" smtClean="0"/>
              <a:t>動画</a:t>
            </a:r>
            <a:r>
              <a:rPr kumimoji="1" lang="ja-JP" altLang="en-US" sz="4000" dirty="0" smtClean="0"/>
              <a:t>はとてもいいわ。</a:t>
            </a:r>
            <a:endParaRPr kumimoji="1" lang="en-US" altLang="ja-JP" sz="4000" dirty="0" smtClean="0"/>
          </a:p>
          <a:p>
            <a:r>
              <a:rPr kumimoji="1" lang="ja-JP" altLang="en-US" sz="4000" dirty="0" smtClean="0"/>
              <a:t>自分の</a:t>
            </a:r>
            <a:r>
              <a:rPr kumimoji="1" lang="en-US" altLang="ja-JP" sz="4000" dirty="0" smtClean="0"/>
              <a:t>ID</a:t>
            </a:r>
            <a:r>
              <a:rPr kumimoji="1" lang="ja-JP" altLang="en-US" sz="4000" dirty="0" smtClean="0"/>
              <a:t>でアップロードして、世の中に広めちゃおう！！</a:t>
            </a:r>
            <a:endParaRPr kumimoji="1" lang="ja-JP" altLang="en-US" sz="4000" dirty="0"/>
          </a:p>
        </p:txBody>
      </p:sp>
      <p:sp>
        <p:nvSpPr>
          <p:cNvPr id="7" name="角丸四角形吹き出し 6"/>
          <p:cNvSpPr/>
          <p:nvPr/>
        </p:nvSpPr>
        <p:spPr>
          <a:xfrm>
            <a:off x="3147237" y="4274820"/>
            <a:ext cx="5917632" cy="1642196"/>
          </a:xfrm>
          <a:prstGeom prst="wedgeRoundRectCallout">
            <a:avLst>
              <a:gd name="adj1" fmla="val -60328"/>
              <a:gd name="adj2" fmla="val -17728"/>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4000" dirty="0" smtClean="0"/>
              <a:t>10</a:t>
            </a:r>
            <a:r>
              <a:rPr kumimoji="1" lang="ja-JP" altLang="en-US" sz="4000" dirty="0" smtClean="0"/>
              <a:t>万回再生されたわ！！</a:t>
            </a:r>
            <a:endParaRPr kumimoji="1" lang="en-US" altLang="ja-JP" sz="4000" dirty="0" smtClean="0"/>
          </a:p>
          <a:p>
            <a:r>
              <a:rPr kumimoji="1" lang="ja-JP" altLang="en-US" sz="4000" dirty="0" smtClean="0"/>
              <a:t>広めてよかった♪</a:t>
            </a:r>
            <a:endParaRPr kumimoji="1" lang="ja-JP" altLang="en-US" sz="4000" dirty="0"/>
          </a:p>
        </p:txBody>
      </p:sp>
      <p:sp>
        <p:nvSpPr>
          <p:cNvPr id="2" name="テキスト ボックス 1"/>
          <p:cNvSpPr txBox="1"/>
          <p:nvPr/>
        </p:nvSpPr>
        <p:spPr>
          <a:xfrm>
            <a:off x="-412978" y="2520726"/>
            <a:ext cx="4480572" cy="4655327"/>
          </a:xfrm>
          <a:prstGeom prst="rect">
            <a:avLst/>
          </a:prstGeom>
          <a:noFill/>
        </p:spPr>
        <p:txBody>
          <a:bodyPr wrap="square" rtlCol="0">
            <a:spAutoFit/>
          </a:bodyPr>
          <a:lstStyle/>
          <a:p>
            <a:r>
              <a:rPr kumimoji="1" lang="ja-JP" altLang="en-US" sz="28700" b="1" dirty="0" smtClean="0">
                <a:solidFill>
                  <a:schemeClr val="accent2"/>
                </a:solidFill>
                <a:latin typeface="+mj-ea"/>
                <a:ea typeface="+mj-ea"/>
              </a:rPr>
              <a:t>？</a:t>
            </a:r>
            <a:endParaRPr kumimoji="1" lang="ja-JP" altLang="en-US" sz="28700" b="1" dirty="0">
              <a:solidFill>
                <a:schemeClr val="accent2"/>
              </a:solidFill>
              <a:latin typeface="+mj-ea"/>
              <a:ea typeface="+mj-ea"/>
            </a:endParaRPr>
          </a:p>
        </p:txBody>
      </p:sp>
    </p:spTree>
    <p:extLst>
      <p:ext uri="{BB962C8B-B14F-4D97-AF65-F5344CB8AC3E}">
        <p14:creationId xmlns:p14="http://schemas.microsoft.com/office/powerpoint/2010/main" val="649583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176982" y="1870208"/>
            <a:ext cx="8773885" cy="327953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6000" dirty="0" smtClean="0"/>
              <a:t>著作権を理解しよう！</a:t>
            </a:r>
            <a:endParaRPr lang="ja-JP" altLang="en-US" sz="6000" dirty="0"/>
          </a:p>
        </p:txBody>
      </p:sp>
    </p:spTree>
    <p:extLst>
      <p:ext uri="{BB962C8B-B14F-4D97-AF65-F5344CB8AC3E}">
        <p14:creationId xmlns:p14="http://schemas.microsoft.com/office/powerpoint/2010/main" val="24692838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idx="4294967295"/>
          </p:nvPr>
        </p:nvSpPr>
        <p:spPr>
          <a:xfrm>
            <a:off x="520639" y="643116"/>
            <a:ext cx="5072087" cy="1325563"/>
          </a:xfrm>
        </p:spPr>
        <p:txBody>
          <a:bodyPr>
            <a:noAutofit/>
          </a:bodyPr>
          <a:lstStyle/>
          <a:p>
            <a:r>
              <a:rPr kumimoji="1" lang="ja-JP" altLang="en-US" sz="6000" dirty="0" smtClean="0"/>
              <a:t>著作権法には</a:t>
            </a:r>
            <a:endParaRPr kumimoji="1" lang="ja-JP" altLang="en-US" sz="6000" dirty="0"/>
          </a:p>
        </p:txBody>
      </p:sp>
      <p:sp>
        <p:nvSpPr>
          <p:cNvPr id="3" name="タイトル 1"/>
          <p:cNvSpPr txBox="1">
            <a:spLocks/>
          </p:cNvSpPr>
          <p:nvPr/>
        </p:nvSpPr>
        <p:spPr>
          <a:xfrm>
            <a:off x="549502" y="2032159"/>
            <a:ext cx="3594318" cy="1143000"/>
          </a:xfrm>
          <a:prstGeom prst="rect">
            <a:avLst/>
          </a:prstGeom>
        </p:spPr>
        <p:style>
          <a:lnRef idx="3">
            <a:schemeClr val="lt1"/>
          </a:lnRef>
          <a:fillRef idx="1">
            <a:schemeClr val="accent2"/>
          </a:fillRef>
          <a:effectRef idx="1">
            <a:schemeClr val="accent2"/>
          </a:effectRef>
          <a:fontRef idx="minor">
            <a:schemeClr val="lt1"/>
          </a:fontRef>
        </p:style>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defRPr/>
            </a:pPr>
            <a:r>
              <a:rPr lang="ja-JP" altLang="en-US" dirty="0" smtClean="0"/>
              <a:t>著作者人格権</a:t>
            </a:r>
            <a:endParaRPr lang="ja-JP" altLang="en-US" dirty="0"/>
          </a:p>
        </p:txBody>
      </p:sp>
      <p:sp>
        <p:nvSpPr>
          <p:cNvPr id="7" name="角丸四角形 6"/>
          <p:cNvSpPr/>
          <p:nvPr/>
        </p:nvSpPr>
        <p:spPr>
          <a:xfrm>
            <a:off x="255182" y="4110504"/>
            <a:ext cx="8651480" cy="165234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dirty="0" smtClean="0"/>
              <a:t>つくった人の利益を守るためにある</a:t>
            </a:r>
            <a:endParaRPr kumimoji="1" lang="ja-JP" altLang="en-US" sz="4000" dirty="0"/>
          </a:p>
        </p:txBody>
      </p:sp>
      <p:sp>
        <p:nvSpPr>
          <p:cNvPr id="8" name="下矢印 7"/>
          <p:cNvSpPr/>
          <p:nvPr/>
        </p:nvSpPr>
        <p:spPr>
          <a:xfrm>
            <a:off x="3835745" y="3297611"/>
            <a:ext cx="1453019" cy="62630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タイトル 1"/>
          <p:cNvSpPr txBox="1">
            <a:spLocks/>
          </p:cNvSpPr>
          <p:nvPr/>
        </p:nvSpPr>
        <p:spPr>
          <a:xfrm>
            <a:off x="4976190" y="2032159"/>
            <a:ext cx="3594318" cy="1143000"/>
          </a:xfrm>
          <a:prstGeom prst="rect">
            <a:avLst/>
          </a:prstGeom>
        </p:spPr>
        <p:style>
          <a:lnRef idx="3">
            <a:schemeClr val="lt1"/>
          </a:lnRef>
          <a:fillRef idx="1">
            <a:schemeClr val="accent2"/>
          </a:fillRef>
          <a:effectRef idx="1">
            <a:schemeClr val="accent2"/>
          </a:effectRef>
          <a:fontRef idx="minor">
            <a:schemeClr val="lt1"/>
          </a:fontRef>
        </p:style>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defRPr/>
            </a:pPr>
            <a:r>
              <a:rPr lang="ja-JP" altLang="en-US" dirty="0" smtClean="0"/>
              <a:t>著作権</a:t>
            </a:r>
            <a:endParaRPr lang="ja-JP" altLang="en-US" dirty="0"/>
          </a:p>
        </p:txBody>
      </p:sp>
      <p:sp>
        <p:nvSpPr>
          <p:cNvPr id="5" name="テキスト ボックス 4"/>
          <p:cNvSpPr txBox="1"/>
          <p:nvPr/>
        </p:nvSpPr>
        <p:spPr>
          <a:xfrm>
            <a:off x="6804837" y="6400800"/>
            <a:ext cx="2105247" cy="369332"/>
          </a:xfrm>
          <a:prstGeom prst="rect">
            <a:avLst/>
          </a:prstGeom>
          <a:noFill/>
        </p:spPr>
        <p:txBody>
          <a:bodyPr wrap="square" rtlCol="0">
            <a:spAutoFit/>
          </a:bodyPr>
          <a:lstStyle/>
          <a:p>
            <a:r>
              <a:rPr lang="ja-JP" altLang="en-US" dirty="0" smtClean="0"/>
              <a:t>著作権法第十七条</a:t>
            </a:r>
            <a:endParaRPr kumimoji="1" lang="ja-JP" altLang="en-US" dirty="0"/>
          </a:p>
        </p:txBody>
      </p:sp>
    </p:spTree>
    <p:extLst>
      <p:ext uri="{BB962C8B-B14F-4D97-AF65-F5344CB8AC3E}">
        <p14:creationId xmlns:p14="http://schemas.microsoft.com/office/powerpoint/2010/main" val="795080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idx="4294967295"/>
          </p:nvPr>
        </p:nvSpPr>
        <p:spPr>
          <a:xfrm>
            <a:off x="356992" y="310407"/>
            <a:ext cx="8305800" cy="3322142"/>
          </a:xfrm>
        </p:spPr>
        <p:txBody>
          <a:bodyPr>
            <a:normAutofit/>
          </a:bodyPr>
          <a:lstStyle/>
          <a:p>
            <a:r>
              <a:rPr lang="ja-JP" altLang="en-US" dirty="0" smtClean="0"/>
              <a:t>○？</a:t>
            </a:r>
            <a:r>
              <a:rPr lang="en-US" altLang="ja-JP" dirty="0" smtClean="0"/>
              <a:t>×</a:t>
            </a:r>
            <a:r>
              <a:rPr lang="ja-JP" altLang="en-US" dirty="0" smtClean="0"/>
              <a:t>？</a:t>
            </a:r>
            <a:r>
              <a:rPr lang="en-US" altLang="ja-JP" dirty="0" smtClean="0"/>
              <a:t/>
            </a:r>
            <a:br>
              <a:rPr lang="en-US" altLang="ja-JP" dirty="0" smtClean="0"/>
            </a:br>
            <a:r>
              <a:rPr lang="ja-JP" altLang="en-US" dirty="0" smtClean="0"/>
              <a:t>考えながら、著作権を理解しよう！</a:t>
            </a:r>
            <a:endParaRPr kumimoji="1" lang="ja-JP" altLang="en-US" dirty="0"/>
          </a:p>
        </p:txBody>
      </p:sp>
      <p:pic>
        <p:nvPicPr>
          <p:cNvPr id="4" name="図 3"/>
          <p:cNvPicPr>
            <a:picLocks noChangeAspect="1"/>
          </p:cNvPicPr>
          <p:nvPr/>
        </p:nvPicPr>
        <p:blipFill>
          <a:blip r:embed="rId3"/>
          <a:stretch>
            <a:fillRect/>
          </a:stretch>
        </p:blipFill>
        <p:spPr>
          <a:xfrm>
            <a:off x="2307650" y="2772960"/>
            <a:ext cx="4404483" cy="2725965"/>
          </a:xfrm>
          <a:prstGeom prst="rect">
            <a:avLst/>
          </a:prstGeom>
        </p:spPr>
      </p:pic>
    </p:spTree>
    <p:extLst>
      <p:ext uri="{BB962C8B-B14F-4D97-AF65-F5344CB8AC3E}">
        <p14:creationId xmlns:p14="http://schemas.microsoft.com/office/powerpoint/2010/main" val="22821679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idx="4294967295"/>
          </p:nvPr>
        </p:nvSpPr>
        <p:spPr>
          <a:xfrm>
            <a:off x="360000" y="0"/>
            <a:ext cx="7886700" cy="1325563"/>
          </a:xfrm>
        </p:spPr>
        <p:txBody>
          <a:bodyPr>
            <a:normAutofit/>
          </a:bodyPr>
          <a:lstStyle/>
          <a:p>
            <a:r>
              <a:rPr lang="ja-JP" altLang="en-US" sz="4800" dirty="0" smtClean="0"/>
              <a:t>事例１</a:t>
            </a:r>
            <a:endParaRPr kumimoji="1" lang="ja-JP" altLang="en-US" sz="4800" dirty="0"/>
          </a:p>
        </p:txBody>
      </p:sp>
      <p:sp>
        <p:nvSpPr>
          <p:cNvPr id="5" name="コンテンツ プレースホルダ 2"/>
          <p:cNvSpPr txBox="1">
            <a:spLocks/>
          </p:cNvSpPr>
          <p:nvPr/>
        </p:nvSpPr>
        <p:spPr>
          <a:xfrm>
            <a:off x="360000" y="1388501"/>
            <a:ext cx="8424000" cy="1949424"/>
          </a:xfrm>
          <a:prstGeom prst="rect">
            <a:avLst/>
          </a:prstGeom>
          <a:solidFill>
            <a:schemeClr val="bg2"/>
          </a:solidFill>
          <a:ln w="38100">
            <a:solidFill>
              <a:schemeClr val="tx1"/>
            </a:solidFill>
          </a:ln>
        </p:spPr>
        <p:txBody>
          <a:bodyPr>
            <a:noAutofit/>
          </a:bodyPr>
          <a:lstStyle>
            <a:lvl1pPr marL="274320" indent="-274320" algn="l" rtl="0" eaLnBrk="1" latinLnBrk="0" hangingPunct="1">
              <a:spcBef>
                <a:spcPts val="580"/>
              </a:spcBef>
              <a:buClr>
                <a:schemeClr val="accent1"/>
              </a:buClr>
              <a:buSzPct val="85000"/>
              <a:buFont typeface="Wingdings 2"/>
              <a:buChar char=""/>
              <a:defRPr kumimoji="1"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1"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1"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1"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1"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1"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1"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1"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1" sz="1800" kern="1200">
                <a:solidFill>
                  <a:schemeClr val="tx1"/>
                </a:solidFill>
                <a:latin typeface="+mn-lt"/>
                <a:ea typeface="+mn-ea"/>
                <a:cs typeface="+mn-cs"/>
              </a:defRPr>
            </a:lvl9pPr>
          </a:lstStyle>
          <a:p>
            <a:pPr marL="0" indent="0">
              <a:buNone/>
              <a:defRPr/>
            </a:pPr>
            <a:r>
              <a:rPr lang="ja-JP" altLang="en-US" sz="4000" dirty="0">
                <a:latin typeface="+mj-ea"/>
                <a:ea typeface="+mj-ea"/>
              </a:rPr>
              <a:t>Ｂさん</a:t>
            </a:r>
            <a:r>
              <a:rPr lang="ja-JP" altLang="en-US" sz="4000" dirty="0" smtClean="0">
                <a:latin typeface="+mj-ea"/>
                <a:ea typeface="+mj-ea"/>
              </a:rPr>
              <a:t>は自宅で録画したアニメを、見逃した人が見られるように動画共有サイトにアップロードした。</a:t>
            </a:r>
            <a:endParaRPr lang="ja-JP" altLang="en-US" sz="4000" dirty="0">
              <a:latin typeface="+mj-ea"/>
              <a:ea typeface="+mj-ea"/>
            </a:endParaRPr>
          </a:p>
        </p:txBody>
      </p:sp>
      <p:sp>
        <p:nvSpPr>
          <p:cNvPr id="6" name="テキスト ボックス 4"/>
          <p:cNvSpPr txBox="1">
            <a:spLocks noChangeArrowheads="1"/>
          </p:cNvSpPr>
          <p:nvPr/>
        </p:nvSpPr>
        <p:spPr bwMode="auto">
          <a:xfrm>
            <a:off x="360000" y="3880414"/>
            <a:ext cx="8424000" cy="2554545"/>
          </a:xfrm>
          <a:prstGeom prst="rect">
            <a:avLst/>
          </a:prstGeom>
          <a:solidFill>
            <a:srgbClr val="FFFF99"/>
          </a:solidFill>
          <a:ln w="38100">
            <a:solidFill>
              <a:schemeClr val="tx1"/>
            </a:solidFill>
            <a:miter lim="800000"/>
            <a:headEnd/>
            <a:tailEnd/>
          </a:ln>
        </p:spPr>
        <p:txBody>
          <a:bodyPr wrap="square">
            <a:spAutoFit/>
          </a:bodyPr>
          <a:lstStyle>
            <a:lvl1pPr eaLnBrk="0" hangingPunct="0">
              <a:defRPr kumimoji="1" sz="3200">
                <a:solidFill>
                  <a:srgbClr val="FFFF00"/>
                </a:solidFill>
                <a:latin typeface="Arial" charset="0"/>
                <a:ea typeface="ＭＳ Ｐゴシック" charset="-128"/>
              </a:defRPr>
            </a:lvl1pPr>
            <a:lvl2pPr marL="742950" indent="-285750" eaLnBrk="0" hangingPunct="0">
              <a:defRPr kumimoji="1" sz="3200">
                <a:solidFill>
                  <a:srgbClr val="FFFF00"/>
                </a:solidFill>
                <a:latin typeface="Arial" charset="0"/>
                <a:ea typeface="ＭＳ Ｐゴシック" charset="-128"/>
              </a:defRPr>
            </a:lvl2pPr>
            <a:lvl3pPr marL="1143000" indent="-228600" eaLnBrk="0" hangingPunct="0">
              <a:defRPr kumimoji="1" sz="3200">
                <a:solidFill>
                  <a:srgbClr val="FFFF00"/>
                </a:solidFill>
                <a:latin typeface="Arial" charset="0"/>
                <a:ea typeface="ＭＳ Ｐゴシック" charset="-128"/>
              </a:defRPr>
            </a:lvl3pPr>
            <a:lvl4pPr marL="1600200" indent="-228600" eaLnBrk="0" hangingPunct="0">
              <a:defRPr kumimoji="1" sz="3200">
                <a:solidFill>
                  <a:srgbClr val="FFFF00"/>
                </a:solidFill>
                <a:latin typeface="Arial" charset="0"/>
                <a:ea typeface="ＭＳ Ｐゴシック" charset="-128"/>
              </a:defRPr>
            </a:lvl4pPr>
            <a:lvl5pPr marL="2057400" indent="-228600" eaLnBrk="0" hangingPunct="0">
              <a:defRPr kumimoji="1" sz="3200">
                <a:solidFill>
                  <a:srgbClr val="FFFF00"/>
                </a:solidFill>
                <a:latin typeface="Arial" charset="0"/>
                <a:ea typeface="ＭＳ Ｐゴシック" charset="-128"/>
              </a:defRPr>
            </a:lvl5pPr>
            <a:lvl6pPr marL="2514600" indent="-228600" eaLnBrk="0" fontAlgn="base" hangingPunct="0">
              <a:spcBef>
                <a:spcPct val="0"/>
              </a:spcBef>
              <a:spcAft>
                <a:spcPct val="0"/>
              </a:spcAft>
              <a:defRPr kumimoji="1" sz="3200">
                <a:solidFill>
                  <a:srgbClr val="FFFF00"/>
                </a:solidFill>
                <a:latin typeface="Arial" charset="0"/>
                <a:ea typeface="ＭＳ Ｐゴシック" charset="-128"/>
              </a:defRPr>
            </a:lvl6pPr>
            <a:lvl7pPr marL="2971800" indent="-228600" eaLnBrk="0" fontAlgn="base" hangingPunct="0">
              <a:spcBef>
                <a:spcPct val="0"/>
              </a:spcBef>
              <a:spcAft>
                <a:spcPct val="0"/>
              </a:spcAft>
              <a:defRPr kumimoji="1" sz="3200">
                <a:solidFill>
                  <a:srgbClr val="FFFF00"/>
                </a:solidFill>
                <a:latin typeface="Arial" charset="0"/>
                <a:ea typeface="ＭＳ Ｐゴシック" charset="-128"/>
              </a:defRPr>
            </a:lvl7pPr>
            <a:lvl8pPr marL="3429000" indent="-228600" eaLnBrk="0" fontAlgn="base" hangingPunct="0">
              <a:spcBef>
                <a:spcPct val="0"/>
              </a:spcBef>
              <a:spcAft>
                <a:spcPct val="0"/>
              </a:spcAft>
              <a:defRPr kumimoji="1" sz="3200">
                <a:solidFill>
                  <a:srgbClr val="FFFF00"/>
                </a:solidFill>
                <a:latin typeface="Arial" charset="0"/>
                <a:ea typeface="ＭＳ Ｐゴシック" charset="-128"/>
              </a:defRPr>
            </a:lvl8pPr>
            <a:lvl9pPr marL="3886200" indent="-228600" eaLnBrk="0" fontAlgn="base" hangingPunct="0">
              <a:spcBef>
                <a:spcPct val="0"/>
              </a:spcBef>
              <a:spcAft>
                <a:spcPct val="0"/>
              </a:spcAft>
              <a:defRPr kumimoji="1" sz="3200">
                <a:solidFill>
                  <a:srgbClr val="FFFF00"/>
                </a:solidFill>
                <a:latin typeface="Arial" charset="0"/>
                <a:ea typeface="ＭＳ Ｐゴシック" charset="-128"/>
              </a:defRPr>
            </a:lvl9pPr>
          </a:lstStyle>
          <a:p>
            <a:pPr algn="l" eaLnBrk="1" hangingPunct="1">
              <a:lnSpc>
                <a:spcPct val="100000"/>
              </a:lnSpc>
            </a:pPr>
            <a:r>
              <a:rPr lang="ja-JP" altLang="en-US" sz="4000" dirty="0" smtClean="0">
                <a:solidFill>
                  <a:schemeClr val="tx1"/>
                </a:solidFill>
              </a:rPr>
              <a:t>著作権（</a:t>
            </a:r>
            <a:r>
              <a:rPr lang="ja-JP" altLang="en-US" sz="4000" dirty="0" smtClean="0">
                <a:solidFill>
                  <a:srgbClr val="FF0000"/>
                </a:solidFill>
              </a:rPr>
              <a:t>公衆送信権</a:t>
            </a:r>
            <a:r>
              <a:rPr lang="ja-JP" altLang="en-US" sz="4000" dirty="0" smtClean="0">
                <a:solidFill>
                  <a:schemeClr val="tx1"/>
                </a:solidFill>
              </a:rPr>
              <a:t>）の侵害に当たります。</a:t>
            </a:r>
            <a:endParaRPr lang="en-US" altLang="ja-JP" sz="4000" dirty="0" smtClean="0">
              <a:solidFill>
                <a:schemeClr val="tx1"/>
              </a:solidFill>
            </a:endParaRPr>
          </a:p>
          <a:p>
            <a:pPr algn="l" eaLnBrk="1" hangingPunct="1">
              <a:lnSpc>
                <a:spcPct val="100000"/>
              </a:lnSpc>
            </a:pPr>
            <a:r>
              <a:rPr lang="ja-JP" altLang="en-US" sz="4000" dirty="0">
                <a:solidFill>
                  <a:schemeClr val="tx1"/>
                </a:solidFill>
              </a:rPr>
              <a:t>テレビ</a:t>
            </a:r>
            <a:r>
              <a:rPr lang="ja-JP" altLang="en-US" sz="4000" dirty="0" smtClean="0">
                <a:solidFill>
                  <a:schemeClr val="tx1"/>
                </a:solidFill>
              </a:rPr>
              <a:t>番組の録画は、あくまでも</a:t>
            </a:r>
            <a:r>
              <a:rPr lang="ja-JP" altLang="en-US" sz="4000" dirty="0" smtClean="0">
                <a:solidFill>
                  <a:srgbClr val="FF0000"/>
                </a:solidFill>
              </a:rPr>
              <a:t>私的</a:t>
            </a:r>
            <a:r>
              <a:rPr lang="ja-JP" altLang="en-US" sz="4000" dirty="0">
                <a:solidFill>
                  <a:srgbClr val="FF0000"/>
                </a:solidFill>
              </a:rPr>
              <a:t>使用</a:t>
            </a:r>
            <a:r>
              <a:rPr lang="ja-JP" altLang="en-US" sz="4000" dirty="0" smtClean="0">
                <a:solidFill>
                  <a:srgbClr val="FF0000"/>
                </a:solidFill>
              </a:rPr>
              <a:t>の範囲内</a:t>
            </a:r>
            <a:r>
              <a:rPr lang="ja-JP" altLang="en-US" sz="4000" dirty="0" smtClean="0">
                <a:solidFill>
                  <a:schemeClr val="tx1"/>
                </a:solidFill>
              </a:rPr>
              <a:t>に限られます。</a:t>
            </a:r>
            <a:endParaRPr lang="ja-JP" altLang="en-US" sz="4000" dirty="0">
              <a:solidFill>
                <a:schemeClr val="tx1"/>
              </a:solidFill>
            </a:endParaRPr>
          </a:p>
        </p:txBody>
      </p:sp>
      <p:sp>
        <p:nvSpPr>
          <p:cNvPr id="7" name="乗算記号 6"/>
          <p:cNvSpPr/>
          <p:nvPr/>
        </p:nvSpPr>
        <p:spPr bwMode="auto">
          <a:xfrm>
            <a:off x="6752000" y="-136092"/>
            <a:ext cx="2099900" cy="2004145"/>
          </a:xfrm>
          <a:prstGeom prst="mathMultiply">
            <a:avLst/>
          </a:prstGeom>
          <a:solidFill>
            <a:srgbClr val="0070C0"/>
          </a:solidFill>
          <a:ln w="0">
            <a:noFill/>
            <a:round/>
            <a:headEnd/>
            <a:tailEnd/>
          </a:ln>
        </p:spPr>
        <p:txBody>
          <a:bodyPr wrap="none" anchor="b"/>
          <a:lstStyle/>
          <a:p>
            <a:pPr algn="ctr">
              <a:defRPr/>
            </a:pPr>
            <a:endParaRPr lang="ja-JP" altLang="en-US" sz="2800" b="1" dirty="0"/>
          </a:p>
        </p:txBody>
      </p:sp>
    </p:spTree>
    <p:extLst>
      <p:ext uri="{BB962C8B-B14F-4D97-AF65-F5344CB8AC3E}">
        <p14:creationId xmlns:p14="http://schemas.microsoft.com/office/powerpoint/2010/main" val="1697264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idx="4294967295"/>
          </p:nvPr>
        </p:nvSpPr>
        <p:spPr>
          <a:xfrm>
            <a:off x="360000" y="176982"/>
            <a:ext cx="7886700" cy="1325563"/>
          </a:xfrm>
        </p:spPr>
        <p:txBody>
          <a:bodyPr>
            <a:normAutofit/>
          </a:bodyPr>
          <a:lstStyle/>
          <a:p>
            <a:r>
              <a:rPr lang="ja-JP" altLang="en-US" sz="4800" dirty="0" smtClean="0"/>
              <a:t>事例２</a:t>
            </a:r>
            <a:endParaRPr kumimoji="1" lang="ja-JP" altLang="en-US" sz="4800" dirty="0"/>
          </a:p>
        </p:txBody>
      </p:sp>
      <p:sp>
        <p:nvSpPr>
          <p:cNvPr id="5" name="コンテンツ プレースホルダ 2"/>
          <p:cNvSpPr txBox="1">
            <a:spLocks/>
          </p:cNvSpPr>
          <p:nvPr/>
        </p:nvSpPr>
        <p:spPr>
          <a:xfrm>
            <a:off x="360000" y="1300009"/>
            <a:ext cx="8424000" cy="2491913"/>
          </a:xfrm>
          <a:prstGeom prst="rect">
            <a:avLst/>
          </a:prstGeom>
          <a:solidFill>
            <a:schemeClr val="bg2"/>
          </a:solidFill>
          <a:ln w="38100">
            <a:solidFill>
              <a:schemeClr val="tx1"/>
            </a:solidFill>
          </a:ln>
        </p:spPr>
        <p:txBody>
          <a:bodyPr>
            <a:noAutofit/>
          </a:bodyPr>
          <a:lstStyle>
            <a:lvl1pPr marL="274320" indent="-274320" algn="l" rtl="0" eaLnBrk="1" latinLnBrk="0" hangingPunct="1">
              <a:spcBef>
                <a:spcPts val="580"/>
              </a:spcBef>
              <a:buClr>
                <a:schemeClr val="accent1"/>
              </a:buClr>
              <a:buSzPct val="85000"/>
              <a:buFont typeface="Wingdings 2"/>
              <a:buChar char=""/>
              <a:defRPr kumimoji="1"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1"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1"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1"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1"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1"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1"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1"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1" sz="1800" kern="1200">
                <a:solidFill>
                  <a:schemeClr val="tx1"/>
                </a:solidFill>
                <a:latin typeface="+mn-lt"/>
                <a:ea typeface="+mn-ea"/>
                <a:cs typeface="+mn-cs"/>
              </a:defRPr>
            </a:lvl9pPr>
          </a:lstStyle>
          <a:p>
            <a:pPr marL="0" indent="0">
              <a:buNone/>
              <a:defRPr/>
            </a:pPr>
            <a:r>
              <a:rPr lang="ja-JP" altLang="en-US" sz="4000" dirty="0" smtClean="0">
                <a:latin typeface="+mj-ea"/>
                <a:ea typeface="+mj-ea"/>
              </a:rPr>
              <a:t>生徒会で卒業の思い出</a:t>
            </a:r>
            <a:r>
              <a:rPr lang="en-US" altLang="ja-JP" sz="4000" dirty="0" smtClean="0">
                <a:latin typeface="+mj-ea"/>
                <a:ea typeface="+mj-ea"/>
              </a:rPr>
              <a:t>DVD</a:t>
            </a:r>
            <a:r>
              <a:rPr lang="ja-JP" altLang="en-US" sz="4000" dirty="0" smtClean="0">
                <a:latin typeface="+mj-ea"/>
                <a:ea typeface="+mj-ea"/>
              </a:rPr>
              <a:t>を作成し、学年全員</a:t>
            </a:r>
            <a:r>
              <a:rPr lang="en-US" altLang="ja-JP" sz="4000" dirty="0" smtClean="0">
                <a:latin typeface="+mj-ea"/>
                <a:ea typeface="+mj-ea"/>
              </a:rPr>
              <a:t>160</a:t>
            </a:r>
            <a:r>
              <a:rPr lang="ja-JP" altLang="en-US" sz="4000" dirty="0" smtClean="0">
                <a:latin typeface="+mj-ea"/>
                <a:ea typeface="+mj-ea"/>
              </a:rPr>
              <a:t>人に配布した。</a:t>
            </a:r>
            <a:r>
              <a:rPr lang="en-US" altLang="ja-JP" sz="4000" dirty="0" smtClean="0">
                <a:latin typeface="+mj-ea"/>
                <a:ea typeface="+mj-ea"/>
              </a:rPr>
              <a:t>BGM</a:t>
            </a:r>
            <a:r>
              <a:rPr lang="ja-JP" altLang="en-US" sz="4000" dirty="0" smtClean="0">
                <a:latin typeface="+mj-ea"/>
                <a:ea typeface="+mj-ea"/>
              </a:rPr>
              <a:t>として</a:t>
            </a:r>
            <a:r>
              <a:rPr lang="ja-JP" altLang="en-US" sz="4000" dirty="0">
                <a:latin typeface="+mj-ea"/>
                <a:ea typeface="+mj-ea"/>
              </a:rPr>
              <a:t>有名</a:t>
            </a:r>
            <a:r>
              <a:rPr lang="ja-JP" altLang="en-US" sz="4000" dirty="0" smtClean="0">
                <a:latin typeface="+mj-ea"/>
                <a:ea typeface="+mj-ea"/>
              </a:rPr>
              <a:t>なアーティストの楽曲が使われていた。</a:t>
            </a:r>
            <a:endParaRPr lang="ja-JP" altLang="en-US" sz="4000" dirty="0">
              <a:latin typeface="+mj-ea"/>
              <a:ea typeface="+mj-ea"/>
            </a:endParaRPr>
          </a:p>
        </p:txBody>
      </p:sp>
      <p:sp>
        <p:nvSpPr>
          <p:cNvPr id="6" name="テキスト ボックス 4"/>
          <p:cNvSpPr txBox="1">
            <a:spLocks noChangeArrowheads="1"/>
          </p:cNvSpPr>
          <p:nvPr/>
        </p:nvSpPr>
        <p:spPr bwMode="auto">
          <a:xfrm>
            <a:off x="360000" y="4057396"/>
            <a:ext cx="8424000" cy="2554545"/>
          </a:xfrm>
          <a:prstGeom prst="rect">
            <a:avLst/>
          </a:prstGeom>
          <a:solidFill>
            <a:srgbClr val="FFFF99"/>
          </a:solidFill>
          <a:ln w="38100">
            <a:solidFill>
              <a:schemeClr val="tx1"/>
            </a:solidFill>
            <a:miter lim="800000"/>
            <a:headEnd/>
            <a:tailEnd/>
          </a:ln>
        </p:spPr>
        <p:txBody>
          <a:bodyPr wrap="square">
            <a:spAutoFit/>
          </a:bodyPr>
          <a:lstStyle>
            <a:lvl1pPr eaLnBrk="0" hangingPunct="0">
              <a:defRPr kumimoji="1" sz="3200">
                <a:solidFill>
                  <a:srgbClr val="FFFF00"/>
                </a:solidFill>
                <a:latin typeface="Arial" charset="0"/>
                <a:ea typeface="ＭＳ Ｐゴシック" charset="-128"/>
              </a:defRPr>
            </a:lvl1pPr>
            <a:lvl2pPr marL="742950" indent="-285750" eaLnBrk="0" hangingPunct="0">
              <a:defRPr kumimoji="1" sz="3200">
                <a:solidFill>
                  <a:srgbClr val="FFFF00"/>
                </a:solidFill>
                <a:latin typeface="Arial" charset="0"/>
                <a:ea typeface="ＭＳ Ｐゴシック" charset="-128"/>
              </a:defRPr>
            </a:lvl2pPr>
            <a:lvl3pPr marL="1143000" indent="-228600" eaLnBrk="0" hangingPunct="0">
              <a:defRPr kumimoji="1" sz="3200">
                <a:solidFill>
                  <a:srgbClr val="FFFF00"/>
                </a:solidFill>
                <a:latin typeface="Arial" charset="0"/>
                <a:ea typeface="ＭＳ Ｐゴシック" charset="-128"/>
              </a:defRPr>
            </a:lvl3pPr>
            <a:lvl4pPr marL="1600200" indent="-228600" eaLnBrk="0" hangingPunct="0">
              <a:defRPr kumimoji="1" sz="3200">
                <a:solidFill>
                  <a:srgbClr val="FFFF00"/>
                </a:solidFill>
                <a:latin typeface="Arial" charset="0"/>
                <a:ea typeface="ＭＳ Ｐゴシック" charset="-128"/>
              </a:defRPr>
            </a:lvl4pPr>
            <a:lvl5pPr marL="2057400" indent="-228600" eaLnBrk="0" hangingPunct="0">
              <a:defRPr kumimoji="1" sz="3200">
                <a:solidFill>
                  <a:srgbClr val="FFFF00"/>
                </a:solidFill>
                <a:latin typeface="Arial" charset="0"/>
                <a:ea typeface="ＭＳ Ｐゴシック" charset="-128"/>
              </a:defRPr>
            </a:lvl5pPr>
            <a:lvl6pPr marL="2514600" indent="-228600" eaLnBrk="0" fontAlgn="base" hangingPunct="0">
              <a:spcBef>
                <a:spcPct val="0"/>
              </a:spcBef>
              <a:spcAft>
                <a:spcPct val="0"/>
              </a:spcAft>
              <a:defRPr kumimoji="1" sz="3200">
                <a:solidFill>
                  <a:srgbClr val="FFFF00"/>
                </a:solidFill>
                <a:latin typeface="Arial" charset="0"/>
                <a:ea typeface="ＭＳ Ｐゴシック" charset="-128"/>
              </a:defRPr>
            </a:lvl6pPr>
            <a:lvl7pPr marL="2971800" indent="-228600" eaLnBrk="0" fontAlgn="base" hangingPunct="0">
              <a:spcBef>
                <a:spcPct val="0"/>
              </a:spcBef>
              <a:spcAft>
                <a:spcPct val="0"/>
              </a:spcAft>
              <a:defRPr kumimoji="1" sz="3200">
                <a:solidFill>
                  <a:srgbClr val="FFFF00"/>
                </a:solidFill>
                <a:latin typeface="Arial" charset="0"/>
                <a:ea typeface="ＭＳ Ｐゴシック" charset="-128"/>
              </a:defRPr>
            </a:lvl7pPr>
            <a:lvl8pPr marL="3429000" indent="-228600" eaLnBrk="0" fontAlgn="base" hangingPunct="0">
              <a:spcBef>
                <a:spcPct val="0"/>
              </a:spcBef>
              <a:spcAft>
                <a:spcPct val="0"/>
              </a:spcAft>
              <a:defRPr kumimoji="1" sz="3200">
                <a:solidFill>
                  <a:srgbClr val="FFFF00"/>
                </a:solidFill>
                <a:latin typeface="Arial" charset="0"/>
                <a:ea typeface="ＭＳ Ｐゴシック" charset="-128"/>
              </a:defRPr>
            </a:lvl8pPr>
            <a:lvl9pPr marL="3886200" indent="-228600" eaLnBrk="0" fontAlgn="base" hangingPunct="0">
              <a:spcBef>
                <a:spcPct val="0"/>
              </a:spcBef>
              <a:spcAft>
                <a:spcPct val="0"/>
              </a:spcAft>
              <a:defRPr kumimoji="1" sz="3200">
                <a:solidFill>
                  <a:srgbClr val="FFFF00"/>
                </a:solidFill>
                <a:latin typeface="Arial" charset="0"/>
                <a:ea typeface="ＭＳ Ｐゴシック" charset="-128"/>
              </a:defRPr>
            </a:lvl9pPr>
          </a:lstStyle>
          <a:p>
            <a:pPr algn="l" eaLnBrk="1" hangingPunct="1">
              <a:lnSpc>
                <a:spcPct val="100000"/>
              </a:lnSpc>
            </a:pPr>
            <a:r>
              <a:rPr lang="ja-JP" altLang="en-US" sz="4000" dirty="0" smtClean="0">
                <a:solidFill>
                  <a:schemeClr val="tx1"/>
                </a:solidFill>
              </a:rPr>
              <a:t>著作権のうち、</a:t>
            </a:r>
            <a:r>
              <a:rPr lang="ja-JP" altLang="en-US" sz="4000" dirty="0" smtClean="0">
                <a:solidFill>
                  <a:srgbClr val="FF0000"/>
                </a:solidFill>
              </a:rPr>
              <a:t>複製権</a:t>
            </a:r>
            <a:r>
              <a:rPr lang="ja-JP" altLang="en-US" sz="4000" dirty="0" smtClean="0">
                <a:solidFill>
                  <a:schemeClr val="tx1"/>
                </a:solidFill>
              </a:rPr>
              <a:t>の侵害に当たります。</a:t>
            </a:r>
            <a:endParaRPr lang="en-US" altLang="ja-JP" sz="4000" dirty="0" smtClean="0">
              <a:solidFill>
                <a:schemeClr val="tx1"/>
              </a:solidFill>
            </a:endParaRPr>
          </a:p>
          <a:p>
            <a:pPr algn="l" eaLnBrk="1" hangingPunct="1">
              <a:lnSpc>
                <a:spcPct val="100000"/>
              </a:lnSpc>
            </a:pPr>
            <a:r>
              <a:rPr lang="ja-JP" altLang="en-US" sz="4000" dirty="0">
                <a:solidFill>
                  <a:schemeClr val="tx1"/>
                </a:solidFill>
              </a:rPr>
              <a:t>楽曲</a:t>
            </a:r>
            <a:r>
              <a:rPr lang="ja-JP" altLang="en-US" sz="4000" dirty="0" smtClean="0">
                <a:solidFill>
                  <a:schemeClr val="tx1"/>
                </a:solidFill>
              </a:rPr>
              <a:t>のダビング</a:t>
            </a:r>
            <a:r>
              <a:rPr lang="ja-JP" altLang="en-US" sz="4000" dirty="0">
                <a:solidFill>
                  <a:schemeClr val="tx1"/>
                </a:solidFill>
              </a:rPr>
              <a:t>（</a:t>
            </a:r>
            <a:r>
              <a:rPr lang="ja-JP" altLang="en-US" sz="4000" dirty="0" smtClean="0">
                <a:solidFill>
                  <a:schemeClr val="tx1"/>
                </a:solidFill>
              </a:rPr>
              <a:t>複製</a:t>
            </a:r>
            <a:r>
              <a:rPr lang="ja-JP" altLang="en-US" sz="4000" dirty="0">
                <a:solidFill>
                  <a:schemeClr val="tx1"/>
                </a:solidFill>
              </a:rPr>
              <a:t>）</a:t>
            </a:r>
            <a:r>
              <a:rPr lang="ja-JP" altLang="en-US" sz="4000" dirty="0" smtClean="0">
                <a:solidFill>
                  <a:schemeClr val="tx1"/>
                </a:solidFill>
              </a:rPr>
              <a:t>は、あくまでも</a:t>
            </a:r>
            <a:r>
              <a:rPr lang="ja-JP" altLang="en-US" sz="4000" dirty="0" smtClean="0">
                <a:solidFill>
                  <a:srgbClr val="FF0000"/>
                </a:solidFill>
              </a:rPr>
              <a:t>私的</a:t>
            </a:r>
            <a:r>
              <a:rPr lang="ja-JP" altLang="en-US" sz="4000" dirty="0">
                <a:solidFill>
                  <a:srgbClr val="FF0000"/>
                </a:solidFill>
              </a:rPr>
              <a:t>使用</a:t>
            </a:r>
            <a:r>
              <a:rPr lang="ja-JP" altLang="en-US" sz="4000" dirty="0" smtClean="0">
                <a:solidFill>
                  <a:srgbClr val="FF0000"/>
                </a:solidFill>
              </a:rPr>
              <a:t>の範囲内</a:t>
            </a:r>
            <a:r>
              <a:rPr lang="ja-JP" altLang="en-US" sz="4000" dirty="0" smtClean="0">
                <a:solidFill>
                  <a:schemeClr val="tx1"/>
                </a:solidFill>
              </a:rPr>
              <a:t>に限られます。</a:t>
            </a:r>
            <a:endParaRPr lang="ja-JP" altLang="en-US" sz="4000" dirty="0">
              <a:solidFill>
                <a:schemeClr val="tx1"/>
              </a:solidFill>
            </a:endParaRPr>
          </a:p>
        </p:txBody>
      </p:sp>
      <p:sp>
        <p:nvSpPr>
          <p:cNvPr id="7" name="乗算記号 6"/>
          <p:cNvSpPr/>
          <p:nvPr/>
        </p:nvSpPr>
        <p:spPr bwMode="auto">
          <a:xfrm>
            <a:off x="6752000" y="-136092"/>
            <a:ext cx="2099900" cy="2004145"/>
          </a:xfrm>
          <a:prstGeom prst="mathMultiply">
            <a:avLst/>
          </a:prstGeom>
          <a:solidFill>
            <a:srgbClr val="0070C0"/>
          </a:solidFill>
          <a:ln w="0">
            <a:noFill/>
            <a:round/>
            <a:headEnd/>
            <a:tailEnd/>
          </a:ln>
        </p:spPr>
        <p:txBody>
          <a:bodyPr wrap="none" anchor="b"/>
          <a:lstStyle/>
          <a:p>
            <a:pPr algn="ctr">
              <a:defRPr/>
            </a:pPr>
            <a:endParaRPr lang="ja-JP" altLang="en-US" sz="2800" b="1" dirty="0"/>
          </a:p>
        </p:txBody>
      </p:sp>
    </p:spTree>
    <p:extLst>
      <p:ext uri="{BB962C8B-B14F-4D97-AF65-F5344CB8AC3E}">
        <p14:creationId xmlns:p14="http://schemas.microsoft.com/office/powerpoint/2010/main" val="2963610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idx="4294967295"/>
          </p:nvPr>
        </p:nvSpPr>
        <p:spPr>
          <a:xfrm>
            <a:off x="335279" y="185878"/>
            <a:ext cx="8686800" cy="1143000"/>
          </a:xfrm>
        </p:spPr>
        <p:txBody>
          <a:bodyPr>
            <a:normAutofit/>
          </a:bodyPr>
          <a:lstStyle/>
          <a:p>
            <a:r>
              <a:rPr lang="ja-JP" altLang="en-US" dirty="0"/>
              <a:t>許可</a:t>
            </a:r>
            <a:r>
              <a:rPr lang="ja-JP" altLang="en-US" dirty="0" smtClean="0"/>
              <a:t>を</a:t>
            </a:r>
            <a:r>
              <a:rPr lang="ja-JP" altLang="en-US" dirty="0"/>
              <a:t>得る必要がない特別な場合</a:t>
            </a:r>
            <a:endParaRPr kumimoji="1" lang="ja-JP" altLang="en-US" dirty="0"/>
          </a:p>
        </p:txBody>
      </p:sp>
      <p:sp>
        <p:nvSpPr>
          <p:cNvPr id="4" name="Rectangle 3"/>
          <p:cNvSpPr txBox="1">
            <a:spLocks noChangeArrowheads="1"/>
          </p:cNvSpPr>
          <p:nvPr/>
        </p:nvSpPr>
        <p:spPr>
          <a:xfrm>
            <a:off x="157050" y="2357630"/>
            <a:ext cx="8865029" cy="3047465"/>
          </a:xfrm>
          <a:prstGeom prst="rect">
            <a:avLst/>
          </a:prstGeom>
          <a:noFill/>
          <a:ln w="28575">
            <a:solidFill>
              <a:schemeClr val="tx1"/>
            </a:solidFill>
          </a:ln>
        </p:spPr>
        <p:txBody>
          <a:bodyPr>
            <a:noAutofit/>
          </a:bodyPr>
          <a:lstStyle>
            <a:lvl1pPr marL="274320" indent="-274320" algn="l" rtl="0" eaLnBrk="1" latinLnBrk="0" hangingPunct="1">
              <a:spcBef>
                <a:spcPts val="580"/>
              </a:spcBef>
              <a:buClr>
                <a:schemeClr val="accent1"/>
              </a:buClr>
              <a:buSzPct val="85000"/>
              <a:buFont typeface="Wingdings 2"/>
              <a:buChar char=""/>
              <a:defRPr kumimoji="1"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1"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1"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1"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1"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1"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1"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1"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1" sz="1800" kern="1200">
                <a:solidFill>
                  <a:schemeClr val="tx1"/>
                </a:solidFill>
                <a:latin typeface="+mn-lt"/>
                <a:ea typeface="+mn-ea"/>
                <a:cs typeface="+mn-cs"/>
              </a:defRPr>
            </a:lvl9pPr>
          </a:lstStyle>
          <a:p>
            <a:pPr marL="609585" indent="-609585">
              <a:lnSpc>
                <a:spcPct val="150000"/>
              </a:lnSpc>
              <a:buClr>
                <a:schemeClr val="tx2"/>
              </a:buClr>
              <a:buSzPct val="110000"/>
              <a:buNone/>
              <a:defRPr/>
            </a:pPr>
            <a:r>
              <a:rPr lang="ja-JP" altLang="en-US" sz="4000" dirty="0">
                <a:latin typeface="+mj-ea"/>
                <a:ea typeface="+mj-ea"/>
              </a:rPr>
              <a:t>・私的使用のための複製</a:t>
            </a:r>
            <a:r>
              <a:rPr lang="ja-JP" altLang="en-US" sz="3200" dirty="0">
                <a:latin typeface="+mj-ea"/>
                <a:ea typeface="+mj-ea"/>
              </a:rPr>
              <a:t>（第３０条）</a:t>
            </a:r>
          </a:p>
          <a:p>
            <a:pPr marL="609585" indent="-609585">
              <a:lnSpc>
                <a:spcPct val="150000"/>
              </a:lnSpc>
              <a:buClr>
                <a:schemeClr val="tx2"/>
              </a:buClr>
              <a:buSzPct val="110000"/>
              <a:buNone/>
              <a:defRPr/>
            </a:pPr>
            <a:r>
              <a:rPr lang="ja-JP" altLang="en-US" sz="4000" dirty="0">
                <a:latin typeface="+mj-ea"/>
                <a:ea typeface="+mj-ea"/>
              </a:rPr>
              <a:t>・引用</a:t>
            </a:r>
            <a:r>
              <a:rPr lang="ja-JP" altLang="en-US" sz="3200" dirty="0">
                <a:latin typeface="+mj-ea"/>
                <a:ea typeface="+mj-ea"/>
              </a:rPr>
              <a:t>（第３２条）</a:t>
            </a:r>
          </a:p>
          <a:p>
            <a:pPr marL="609585" indent="-609585">
              <a:lnSpc>
                <a:spcPct val="150000"/>
              </a:lnSpc>
              <a:buClr>
                <a:schemeClr val="tx2"/>
              </a:buClr>
              <a:buSzPct val="110000"/>
              <a:buNone/>
              <a:defRPr/>
            </a:pPr>
            <a:r>
              <a:rPr lang="ja-JP" altLang="en-US" sz="4000" dirty="0">
                <a:latin typeface="+mj-ea"/>
                <a:ea typeface="+mj-ea"/>
              </a:rPr>
              <a:t>・授業で使用する場合の複製</a:t>
            </a:r>
            <a:r>
              <a:rPr lang="ja-JP" altLang="en-US" sz="3200" dirty="0">
                <a:latin typeface="+mj-ea"/>
                <a:ea typeface="+mj-ea"/>
              </a:rPr>
              <a:t>（第３５条</a:t>
            </a:r>
            <a:r>
              <a:rPr lang="ja-JP" altLang="en-US" sz="3200" dirty="0" smtClean="0">
                <a:latin typeface="+mj-ea"/>
                <a:ea typeface="+mj-ea"/>
              </a:rPr>
              <a:t>）</a:t>
            </a:r>
            <a:r>
              <a:rPr lang="ja-JP" altLang="en-US" sz="3200" dirty="0">
                <a:solidFill>
                  <a:prstClr val="black"/>
                </a:solidFill>
                <a:latin typeface="ＭＳ Ｐゴシック"/>
                <a:ea typeface="ＭＳ Ｐゴシック"/>
              </a:rPr>
              <a:t>　等</a:t>
            </a:r>
            <a:endParaRPr lang="ja-JP" altLang="en-US" sz="3200" dirty="0">
              <a:latin typeface="+mj-ea"/>
              <a:ea typeface="+mj-ea"/>
            </a:endParaRPr>
          </a:p>
        </p:txBody>
      </p:sp>
      <p:sp>
        <p:nvSpPr>
          <p:cNvPr id="5" name="正方形/長方形 4"/>
          <p:cNvSpPr>
            <a:spLocks noChangeArrowheads="1"/>
          </p:cNvSpPr>
          <p:nvPr/>
        </p:nvSpPr>
        <p:spPr bwMode="auto">
          <a:xfrm>
            <a:off x="157050" y="1580751"/>
            <a:ext cx="8865029" cy="707886"/>
          </a:xfrm>
          <a:prstGeom prst="rect">
            <a:avLst/>
          </a:prstGeom>
          <a:noFill/>
          <a:ln>
            <a:noFill/>
          </a:ln>
          <a:extLst/>
        </p:spPr>
        <p:txBody>
          <a:bodyPr wrap="square">
            <a:spAutoFit/>
          </a:bodyPr>
          <a:lstStyle/>
          <a:p>
            <a:pPr algn="l"/>
            <a:r>
              <a:rPr lang="ja-JP" altLang="en-US" sz="4000" dirty="0">
                <a:solidFill>
                  <a:srgbClr val="0070C0"/>
                </a:solidFill>
              </a:rPr>
              <a:t>著作権法の例外規定</a:t>
            </a:r>
            <a:r>
              <a:rPr lang="ja-JP" altLang="en-US" sz="2800" dirty="0">
                <a:solidFill>
                  <a:srgbClr val="0070C0"/>
                </a:solidFill>
              </a:rPr>
              <a:t>（権利制限規定）</a:t>
            </a:r>
          </a:p>
        </p:txBody>
      </p:sp>
    </p:spTree>
    <p:extLst>
      <p:ext uri="{BB962C8B-B14F-4D97-AF65-F5344CB8AC3E}">
        <p14:creationId xmlns:p14="http://schemas.microsoft.com/office/powerpoint/2010/main" val="16618601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ユーザー定義 2">
      <a:majorFont>
        <a:latin typeface="ＭＳ Ｐゴシック"/>
        <a:ea typeface="ＭＳ Ｐゴシック"/>
        <a:cs typeface=""/>
      </a:majorFont>
      <a:minorFont>
        <a:latin typeface="ＭＳ Ｐゴシック"/>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2089</Words>
  <PresentationFormat>画面に合わせる (4:3)</PresentationFormat>
  <Paragraphs>209</Paragraphs>
  <Slides>15</Slides>
  <Notes>15</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15</vt:i4>
      </vt:variant>
    </vt:vector>
  </HeadingPairs>
  <TitlesOfParts>
    <vt:vector size="23" baseType="lpstr">
      <vt:lpstr>ＭＳ Ｐゴシック</vt:lpstr>
      <vt:lpstr>ＭＳ ゴシック</vt:lpstr>
      <vt:lpstr>Arial</vt:lpstr>
      <vt:lpstr>Calibri</vt:lpstr>
      <vt:lpstr>Calibri Light</vt:lpstr>
      <vt:lpstr>Wingdings</vt:lpstr>
      <vt:lpstr>Wingdings 2</vt:lpstr>
      <vt:lpstr>Office テーマ</vt:lpstr>
      <vt:lpstr>著作権 （中学校・高等学校）</vt:lpstr>
      <vt:lpstr>PowerPoint プレゼンテーション</vt:lpstr>
      <vt:lpstr>PowerPoint プレゼンテーション</vt:lpstr>
      <vt:lpstr>PowerPoint プレゼンテーション</vt:lpstr>
      <vt:lpstr>著作権法には</vt:lpstr>
      <vt:lpstr>○？×？ 考えながら、著作権を理解しよう！</vt:lpstr>
      <vt:lpstr>事例１</vt:lpstr>
      <vt:lpstr>事例２</vt:lpstr>
      <vt:lpstr>許可を得る必要がない特別な場合</vt:lpstr>
      <vt:lpstr>私的使用のための複製</vt:lpstr>
      <vt:lpstr>引用</vt:lpstr>
      <vt:lpstr>授業で使用する場合の複製</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dcterms:created xsi:type="dcterms:W3CDTF">2017-03-24T01:23:38Z</dcterms:created>
  <dcterms:modified xsi:type="dcterms:W3CDTF">2017-03-24T01:23:47Z</dcterms:modified>
</cp:coreProperties>
</file>