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73" r:id="rId2"/>
    <p:sldId id="263" r:id="rId3"/>
    <p:sldId id="264" r:id="rId4"/>
    <p:sldId id="275" r:id="rId5"/>
    <p:sldId id="258" r:id="rId6"/>
    <p:sldId id="259" r:id="rId7"/>
    <p:sldId id="260" r:id="rId8"/>
    <p:sldId id="265" r:id="rId9"/>
    <p:sldId id="276" r:id="rId10"/>
    <p:sldId id="277" r:id="rId11"/>
    <p:sldId id="266" r:id="rId12"/>
    <p:sldId id="267" r:id="rId13"/>
    <p:sldId id="268" r:id="rId14"/>
    <p:sldId id="270" r:id="rId15"/>
    <p:sldId id="278" r:id="rId16"/>
    <p:sldId id="269" r:id="rId17"/>
    <p:sldId id="271" r:id="rId18"/>
  </p:sldIdLst>
  <p:sldSz cx="12192000" cy="6858000"/>
  <p:notesSz cx="9869488" cy="67357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67753" autoAdjust="0"/>
  </p:normalViewPr>
  <p:slideViewPr>
    <p:cSldViewPr snapToGrid="0">
      <p:cViewPr varScale="1">
        <p:scale>
          <a:sx n="103" d="100"/>
          <a:sy n="103" d="100"/>
        </p:scale>
        <p:origin x="144" y="29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14" d="100"/>
          <a:sy n="114" d="100"/>
        </p:scale>
        <p:origin x="21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769733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kumimoji="1" lang="ja-JP" altLang="en-US" dirty="0"/>
              <a:t>高等学校情報科「情報</a:t>
            </a:r>
            <a:r>
              <a:rPr kumimoji="1" lang="en-US" altLang="ja-JP" dirty="0"/>
              <a:t>Ⅰ</a:t>
            </a:r>
            <a:r>
              <a:rPr kumimoji="1" lang="ja-JP" altLang="en-US" dirty="0"/>
              <a:t>」に関する調査研究</a:t>
            </a:r>
            <a:endParaRPr kumimoji="1" lang="en-US" altLang="ja-JP" dirty="0"/>
          </a:p>
          <a:p>
            <a:r>
              <a:rPr kumimoji="1" lang="ja-JP" altLang="en-US" dirty="0" smtClean="0"/>
              <a:t>授業用スライド資料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590426" y="0"/>
            <a:ext cx="4276779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kumimoji="1" lang="ja-JP" altLang="en-US" dirty="0" smtClean="0"/>
              <a:t>栃木県総合教育センター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6397806"/>
            <a:ext cx="4276779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3"/>
          </p:nvPr>
        </p:nvSpPr>
        <p:spPr>
          <a:xfrm>
            <a:off x="5590426" y="6397806"/>
            <a:ext cx="4276779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4BBE1-5310-434D-963A-55B0893DFA8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888528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6779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590426" y="0"/>
            <a:ext cx="4276779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F88A7C-7627-460C-8837-E2DA5C35A611}" type="datetimeFigureOut">
              <a:rPr kumimoji="1" lang="ja-JP" altLang="en-US" smtClean="0"/>
              <a:t>2022/3/16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841375"/>
            <a:ext cx="4040188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86950" y="3241586"/>
            <a:ext cx="7895590" cy="26522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6397806"/>
            <a:ext cx="4276779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590426" y="6397806"/>
            <a:ext cx="4276779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AC7B18-F286-4A3D-9E8F-1219486B8E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669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C7B18-F286-4A3D-9E8F-1219486B8EFA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9275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C7B18-F286-4A3D-9E8F-1219486B8EFA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2251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B858A-2953-4769-A617-140770764037}" type="datetimeFigureOut">
              <a:rPr kumimoji="1" lang="ja-JP" altLang="en-US" smtClean="0"/>
              <a:t>2022/3/16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BAD5-04A8-4DC6-93C2-387AE325C7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2390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B858A-2953-4769-A617-140770764037}" type="datetimeFigureOut">
              <a:rPr kumimoji="1" lang="ja-JP" altLang="en-US" smtClean="0"/>
              <a:t>2022/3/16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BAD5-04A8-4DC6-93C2-387AE325C7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4612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B858A-2953-4769-A617-140770764037}" type="datetimeFigureOut">
              <a:rPr kumimoji="1" lang="ja-JP" altLang="en-US" smtClean="0"/>
              <a:t>2022/3/16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BAD5-04A8-4DC6-93C2-387AE325C79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4573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B858A-2953-4769-A617-140770764037}" type="datetimeFigureOut">
              <a:rPr kumimoji="1" lang="ja-JP" altLang="en-US" smtClean="0"/>
              <a:t>2022/3/16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BAD5-04A8-4DC6-93C2-387AE325C7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3201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B858A-2953-4769-A617-140770764037}" type="datetimeFigureOut">
              <a:rPr kumimoji="1" lang="ja-JP" altLang="en-US" smtClean="0"/>
              <a:t>2022/3/16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BAD5-04A8-4DC6-93C2-387AE325C79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51685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B858A-2953-4769-A617-140770764037}" type="datetimeFigureOut">
              <a:rPr kumimoji="1" lang="ja-JP" altLang="en-US" smtClean="0"/>
              <a:t>2022/3/16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BAD5-04A8-4DC6-93C2-387AE325C7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9816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B858A-2953-4769-A617-140770764037}" type="datetimeFigureOut">
              <a:rPr kumimoji="1" lang="ja-JP" altLang="en-US" smtClean="0"/>
              <a:t>2022/3/16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BAD5-04A8-4DC6-93C2-387AE325C7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61120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B858A-2953-4769-A617-140770764037}" type="datetimeFigureOut">
              <a:rPr kumimoji="1" lang="ja-JP" altLang="en-US" smtClean="0"/>
              <a:t>2022/3/16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BAD5-04A8-4DC6-93C2-387AE325C7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7505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B858A-2953-4769-A617-140770764037}" type="datetimeFigureOut">
              <a:rPr kumimoji="1" lang="ja-JP" altLang="en-US" smtClean="0"/>
              <a:t>2022/3/16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BAD5-04A8-4DC6-93C2-387AE325C7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0986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B858A-2953-4769-A617-140770764037}" type="datetimeFigureOut">
              <a:rPr kumimoji="1" lang="ja-JP" altLang="en-US" smtClean="0"/>
              <a:t>2022/3/16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BAD5-04A8-4DC6-93C2-387AE325C7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2257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B858A-2953-4769-A617-140770764037}" type="datetimeFigureOut">
              <a:rPr kumimoji="1" lang="ja-JP" altLang="en-US" smtClean="0"/>
              <a:t>2022/3/16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BAD5-04A8-4DC6-93C2-387AE325C7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8332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B858A-2953-4769-A617-140770764037}" type="datetimeFigureOut">
              <a:rPr kumimoji="1" lang="ja-JP" altLang="en-US" smtClean="0"/>
              <a:t>2022/3/16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BAD5-04A8-4DC6-93C2-387AE325C7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4914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B858A-2953-4769-A617-140770764037}" type="datetimeFigureOut">
              <a:rPr kumimoji="1" lang="ja-JP" altLang="en-US" smtClean="0"/>
              <a:t>2022/3/16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BAD5-04A8-4DC6-93C2-387AE325C7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9928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B858A-2953-4769-A617-140770764037}" type="datetimeFigureOut">
              <a:rPr kumimoji="1" lang="ja-JP" altLang="en-US" smtClean="0"/>
              <a:t>2022/3/16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BAD5-04A8-4DC6-93C2-387AE325C7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6698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B858A-2953-4769-A617-140770764037}" type="datetimeFigureOut">
              <a:rPr kumimoji="1" lang="ja-JP" altLang="en-US" smtClean="0"/>
              <a:t>2022/3/16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BAD5-04A8-4DC6-93C2-387AE325C7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4950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B858A-2953-4769-A617-140770764037}" type="datetimeFigureOut">
              <a:rPr kumimoji="1" lang="ja-JP" altLang="en-US" smtClean="0"/>
              <a:t>2022/3/16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BAD5-04A8-4DC6-93C2-387AE325C7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0858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B858A-2953-4769-A617-140770764037}" type="datetimeFigureOut">
              <a:rPr kumimoji="1" lang="ja-JP" altLang="en-US" smtClean="0"/>
              <a:t>2022/3/16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12CBAD5-04A8-4DC6-93C2-387AE325C7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3401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52353" y="2404534"/>
            <a:ext cx="8521649" cy="1646302"/>
          </a:xfrm>
        </p:spPr>
        <p:txBody>
          <a:bodyPr/>
          <a:lstStyle/>
          <a:p>
            <a:pPr algn="just"/>
            <a:r>
              <a:rPr kumimoji="1" lang="ja-JP" altLang="en-US" dirty="0" smtClean="0">
                <a:solidFill>
                  <a:schemeClr val="accent2"/>
                </a:solidFill>
              </a:rPr>
              <a:t>プログラミング言語</a:t>
            </a:r>
            <a:r>
              <a:rPr kumimoji="1" lang="en-US" altLang="ja-JP" dirty="0" smtClean="0">
                <a:solidFill>
                  <a:schemeClr val="accent2"/>
                </a:solidFill>
              </a:rPr>
              <a:t>Python</a:t>
            </a:r>
            <a:r>
              <a:rPr kumimoji="1" lang="ja-JP" altLang="en-US" dirty="0" smtClean="0">
                <a:solidFill>
                  <a:schemeClr val="accent2"/>
                </a:solidFill>
              </a:rPr>
              <a:t>を使ったプログラミング</a:t>
            </a:r>
            <a:r>
              <a:rPr kumimoji="1" lang="en-US" altLang="ja-JP" dirty="0" smtClean="0">
                <a:solidFill>
                  <a:schemeClr val="accent2"/>
                </a:solidFill>
              </a:rPr>
              <a:t/>
            </a:r>
            <a:br>
              <a:rPr kumimoji="1" lang="en-US" altLang="ja-JP" dirty="0" smtClean="0">
                <a:solidFill>
                  <a:schemeClr val="accent2"/>
                </a:solidFill>
              </a:rPr>
            </a:br>
            <a:r>
              <a:rPr kumimoji="1" lang="ja-JP" altLang="en-US" dirty="0" smtClean="0">
                <a:solidFill>
                  <a:schemeClr val="accent2"/>
                </a:solidFill>
              </a:rPr>
              <a:t>　　　　　　　最初の一歩</a:t>
            </a:r>
            <a:endParaRPr kumimoji="1" lang="ja-JP" altLang="en-US" dirty="0">
              <a:solidFill>
                <a:schemeClr val="accent2"/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202*.**.**</a:t>
            </a:r>
            <a:r>
              <a:rPr kumimoji="1" lang="ja-JP" altLang="en-US" dirty="0" smtClean="0"/>
              <a:t>＠パソコン室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25051" y="5146994"/>
            <a:ext cx="95277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パソコンは</a:t>
            </a:r>
            <a:r>
              <a:rPr kumimoji="1" lang="ja-JP" altLang="en-US" sz="2000" dirty="0" smtClean="0">
                <a:solidFill>
                  <a:srgbClr val="FF0000"/>
                </a:solidFill>
              </a:rPr>
              <a:t>起動して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OK</a:t>
            </a:r>
            <a:r>
              <a:rPr kumimoji="1" lang="ja-JP" altLang="en-US" sz="2000" dirty="0" smtClean="0">
                <a:solidFill>
                  <a:srgbClr val="FF0000"/>
                </a:solidFill>
              </a:rPr>
              <a:t>です。</a:t>
            </a:r>
            <a:endParaRPr kumimoji="1" lang="en-US" altLang="ja-JP" sz="2000" dirty="0" smtClean="0">
              <a:solidFill>
                <a:srgbClr val="FF0000"/>
              </a:solidFill>
            </a:endParaRPr>
          </a:p>
          <a:p>
            <a:r>
              <a:rPr kumimoji="1" lang="ja-JP" altLang="en-US" sz="2000" dirty="0" smtClean="0">
                <a:solidFill>
                  <a:srgbClr val="FF0000"/>
                </a:solidFill>
              </a:rPr>
              <a:t>フォルダをデスクトップにコピー</a:t>
            </a:r>
            <a:r>
              <a:rPr kumimoji="1" lang="ja-JP" altLang="en-US" sz="2000" dirty="0" smtClean="0"/>
              <a:t>してください。</a:t>
            </a:r>
            <a:endParaRPr kumimoji="1" lang="en-US" altLang="ja-JP" sz="2000" dirty="0" smtClean="0"/>
          </a:p>
          <a:p>
            <a:r>
              <a:rPr kumimoji="1" lang="en-US" altLang="ja-JP" sz="2000" dirty="0" smtClean="0"/>
              <a:t>*****</a:t>
            </a:r>
            <a:r>
              <a:rPr kumimoji="1" lang="ja-JP" altLang="en-US" sz="2000" dirty="0" smtClean="0"/>
              <a:t>→</a:t>
            </a:r>
            <a:r>
              <a:rPr kumimoji="1" lang="en-US" altLang="ja-JP" sz="2000" dirty="0" smtClean="0"/>
              <a:t>******</a:t>
            </a:r>
            <a:r>
              <a:rPr kumimoji="1" lang="ja-JP" altLang="en-US" sz="2000" dirty="0" smtClean="0"/>
              <a:t>→</a:t>
            </a:r>
            <a:r>
              <a:rPr kumimoji="1" lang="en-US" altLang="ja-JP" sz="2000" dirty="0" smtClean="0"/>
              <a:t>*****</a:t>
            </a:r>
            <a:r>
              <a:rPr kumimoji="1" lang="ja-JP" altLang="en-US" sz="2000" dirty="0" smtClean="0"/>
              <a:t>→</a:t>
            </a:r>
            <a:r>
              <a:rPr kumimoji="1" lang="en-US" altLang="ja-JP" sz="2000" dirty="0" smtClean="0"/>
              <a:t>*****</a:t>
            </a:r>
            <a:r>
              <a:rPr kumimoji="1" lang="ja-JP" altLang="en-US" sz="2000" dirty="0" smtClean="0"/>
              <a:t>→</a:t>
            </a:r>
            <a:r>
              <a:rPr kumimoji="1" lang="ja-JP" altLang="en-US" sz="2000" dirty="0" smtClean="0">
                <a:solidFill>
                  <a:srgbClr val="FF0000"/>
                </a:solidFill>
              </a:rPr>
              <a:t>配布フォルダ</a:t>
            </a:r>
            <a:endParaRPr kumimoji="1" lang="en-US" altLang="ja-JP" sz="2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77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7334" y="360000"/>
            <a:ext cx="8596668" cy="1320800"/>
          </a:xfrm>
        </p:spPr>
        <p:txBody>
          <a:bodyPr anchor="ctr">
            <a:normAutofit/>
          </a:bodyPr>
          <a:lstStyle/>
          <a:p>
            <a:r>
              <a:rPr lang="en-US" altLang="ja-JP" sz="4000" dirty="0">
                <a:solidFill>
                  <a:schemeClr val="accent2"/>
                </a:solidFill>
              </a:rPr>
              <a:t>p</a:t>
            </a:r>
            <a:r>
              <a:rPr lang="en-US" altLang="ja-JP" sz="4000" dirty="0" smtClean="0">
                <a:solidFill>
                  <a:schemeClr val="accent2"/>
                </a:solidFill>
              </a:rPr>
              <a:t>rint</a:t>
            </a:r>
            <a:r>
              <a:rPr lang="ja-JP" altLang="en-US" sz="4000" dirty="0" smtClean="0">
                <a:solidFill>
                  <a:schemeClr val="accent2"/>
                </a:solidFill>
              </a:rPr>
              <a:t>　出力</a:t>
            </a:r>
            <a:endParaRPr kumimoji="1" lang="ja-JP" altLang="en-US" sz="4000" dirty="0">
              <a:solidFill>
                <a:schemeClr val="accent2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77334" y="2160589"/>
            <a:ext cx="9000000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3600" dirty="0" smtClean="0"/>
              <a:t>と入力して、実行してみよう！</a:t>
            </a:r>
            <a:endParaRPr kumimoji="1" lang="ja-JP" altLang="en-US" sz="3600" dirty="0"/>
          </a:p>
        </p:txBody>
      </p:sp>
      <p:sp>
        <p:nvSpPr>
          <p:cNvPr id="4" name="正方形/長方形 3"/>
          <p:cNvSpPr/>
          <p:nvPr/>
        </p:nvSpPr>
        <p:spPr>
          <a:xfrm>
            <a:off x="1188310" y="1191539"/>
            <a:ext cx="69333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</a:t>
            </a:r>
            <a:r>
              <a:rPr lang="en-US" altLang="ja-JP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rint</a:t>
            </a:r>
            <a:r>
              <a:rPr lang="en-US" altLang="ja-JP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(’Hello </a:t>
            </a:r>
            <a:r>
              <a:rPr lang="en-US" altLang="ja-JP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Python’)</a:t>
            </a:r>
            <a:endParaRPr lang="ja-JP" alt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759502"/>
            <a:ext cx="6388291" cy="39600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759502"/>
            <a:ext cx="6388292" cy="396000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2" name="角丸四角形 11"/>
          <p:cNvSpPr/>
          <p:nvPr/>
        </p:nvSpPr>
        <p:spPr>
          <a:xfrm>
            <a:off x="1819896" y="3214688"/>
            <a:ext cx="432816" cy="30956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 12"/>
          <p:cNvSpPr/>
          <p:nvPr/>
        </p:nvSpPr>
        <p:spPr>
          <a:xfrm>
            <a:off x="1819895" y="3524249"/>
            <a:ext cx="2914523" cy="29051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3215" y="2759502"/>
            <a:ext cx="6388301" cy="396000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4" name="角丸四角形 13"/>
          <p:cNvSpPr/>
          <p:nvPr/>
        </p:nvSpPr>
        <p:spPr>
          <a:xfrm>
            <a:off x="4624783" y="5748338"/>
            <a:ext cx="1306836" cy="48577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156" y="2759502"/>
            <a:ext cx="5988746" cy="396000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5" name="角丸四角形 14"/>
          <p:cNvSpPr/>
          <p:nvPr/>
        </p:nvSpPr>
        <p:spPr>
          <a:xfrm>
            <a:off x="6289228" y="4056538"/>
            <a:ext cx="776398" cy="2438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角丸四角形 15"/>
          <p:cNvSpPr/>
          <p:nvPr/>
        </p:nvSpPr>
        <p:spPr>
          <a:xfrm>
            <a:off x="7167563" y="5114835"/>
            <a:ext cx="601318" cy="23876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角丸四角形 16"/>
          <p:cNvSpPr/>
          <p:nvPr/>
        </p:nvSpPr>
        <p:spPr>
          <a:xfrm>
            <a:off x="9951243" y="6329362"/>
            <a:ext cx="928687" cy="30718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矢印コネクタ 17"/>
          <p:cNvCxnSpPr/>
          <p:nvPr/>
        </p:nvCxnSpPr>
        <p:spPr>
          <a:xfrm>
            <a:off x="7065625" y="4367162"/>
            <a:ext cx="211475" cy="67632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>
            <a:off x="7816421" y="5403671"/>
            <a:ext cx="2065767" cy="92569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473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7334" y="360000"/>
            <a:ext cx="8596668" cy="1320800"/>
          </a:xfrm>
        </p:spPr>
        <p:txBody>
          <a:bodyPr anchor="ctr">
            <a:normAutofit/>
          </a:bodyPr>
          <a:lstStyle/>
          <a:p>
            <a:r>
              <a:rPr lang="en-US" altLang="ja-JP" sz="4000" dirty="0">
                <a:solidFill>
                  <a:schemeClr val="accent2"/>
                </a:solidFill>
              </a:rPr>
              <a:t>p</a:t>
            </a:r>
            <a:r>
              <a:rPr lang="en-US" altLang="ja-JP" sz="4000" dirty="0" smtClean="0">
                <a:solidFill>
                  <a:schemeClr val="accent2"/>
                </a:solidFill>
              </a:rPr>
              <a:t>rint</a:t>
            </a:r>
            <a:r>
              <a:rPr lang="ja-JP" altLang="en-US" sz="4000" dirty="0" smtClean="0">
                <a:solidFill>
                  <a:schemeClr val="accent2"/>
                </a:solidFill>
              </a:rPr>
              <a:t>　出力</a:t>
            </a:r>
            <a:endParaRPr kumimoji="1" lang="ja-JP" altLang="en-US" sz="4000" dirty="0">
              <a:solidFill>
                <a:schemeClr val="accent2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77334" y="2160589"/>
            <a:ext cx="9000000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3600" dirty="0" smtClean="0"/>
              <a:t>と入力して、実行してみよう！</a:t>
            </a:r>
            <a:endParaRPr kumimoji="1" lang="ja-JP" altLang="en-US" sz="3600" dirty="0"/>
          </a:p>
        </p:txBody>
      </p:sp>
      <p:sp>
        <p:nvSpPr>
          <p:cNvPr id="4" name="正方形/長方形 3"/>
          <p:cNvSpPr/>
          <p:nvPr/>
        </p:nvSpPr>
        <p:spPr>
          <a:xfrm>
            <a:off x="1188310" y="1191600"/>
            <a:ext cx="69333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</a:t>
            </a:r>
            <a:r>
              <a:rPr lang="en-US" altLang="ja-JP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rint</a:t>
            </a:r>
            <a:r>
              <a:rPr lang="en-US" altLang="ja-JP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(’Hello </a:t>
            </a:r>
            <a:r>
              <a:rPr lang="en-US" altLang="ja-JP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Python’)</a:t>
            </a:r>
            <a:endParaRPr lang="ja-JP" alt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368233" y="1231156"/>
            <a:ext cx="4137949" cy="84421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吹き出し 5"/>
          <p:cNvSpPr/>
          <p:nvPr/>
        </p:nvSpPr>
        <p:spPr>
          <a:xfrm>
            <a:off x="7337334" y="2773625"/>
            <a:ext cx="4680000" cy="1080000"/>
          </a:xfrm>
          <a:prstGeom prst="wedgeRoundRectCallout">
            <a:avLst>
              <a:gd name="adj1" fmla="val -45740"/>
              <a:gd name="adj2" fmla="val -112784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dist"/>
            <a:r>
              <a:rPr kumimoji="1" lang="ja-JP" altLang="en-US" sz="2800" dirty="0" smtClean="0"/>
              <a:t>この部分を変更すると</a:t>
            </a:r>
            <a:endParaRPr kumimoji="1" lang="en-US" altLang="ja-JP" sz="2800" dirty="0" smtClean="0"/>
          </a:p>
          <a:p>
            <a:pPr algn="dist"/>
            <a:r>
              <a:rPr kumimoji="1" lang="ja-JP" altLang="en-US" sz="2800" dirty="0" smtClean="0"/>
              <a:t>表示される文字が変わる</a:t>
            </a:r>
            <a:endParaRPr kumimoji="1" lang="ja-JP" altLang="en-US" sz="2800" dirty="0"/>
          </a:p>
        </p:txBody>
      </p:sp>
      <p:sp>
        <p:nvSpPr>
          <p:cNvPr id="7" name="正方形/長方形 6"/>
          <p:cNvSpPr/>
          <p:nvPr/>
        </p:nvSpPr>
        <p:spPr>
          <a:xfrm>
            <a:off x="357294" y="4466661"/>
            <a:ext cx="11160000" cy="108000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600" dirty="0" smtClean="0">
                <a:solidFill>
                  <a:srgbClr val="FF0000"/>
                </a:solidFill>
              </a:rPr>
              <a:t>他の部分を修正するとエラーが出てくるので注意！！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19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7334" y="360000"/>
            <a:ext cx="8596668" cy="1320800"/>
          </a:xfrm>
        </p:spPr>
        <p:txBody>
          <a:bodyPr anchor="ctr">
            <a:normAutofit/>
          </a:bodyPr>
          <a:lstStyle/>
          <a:p>
            <a:r>
              <a:rPr lang="en-US" altLang="ja-JP" sz="4000" dirty="0" smtClean="0">
                <a:solidFill>
                  <a:schemeClr val="accent2"/>
                </a:solidFill>
              </a:rPr>
              <a:t>input</a:t>
            </a:r>
            <a:r>
              <a:rPr lang="ja-JP" altLang="en-US" sz="4000" dirty="0" smtClean="0">
                <a:solidFill>
                  <a:schemeClr val="accent2"/>
                </a:solidFill>
              </a:rPr>
              <a:t>　入力　「</a:t>
            </a:r>
            <a:r>
              <a:rPr lang="en-US" altLang="ja-JP" sz="4000" dirty="0" smtClean="0">
                <a:solidFill>
                  <a:schemeClr val="accent2"/>
                </a:solidFill>
              </a:rPr>
              <a:t>03</a:t>
            </a:r>
            <a:r>
              <a:rPr lang="ja-JP" altLang="en-US" sz="4000" dirty="0" smtClean="0">
                <a:solidFill>
                  <a:schemeClr val="accent2"/>
                </a:solidFill>
              </a:rPr>
              <a:t>順次２</a:t>
            </a:r>
            <a:r>
              <a:rPr lang="en-US" altLang="ja-JP" sz="4000" dirty="0" smtClean="0">
                <a:solidFill>
                  <a:schemeClr val="accent2"/>
                </a:solidFill>
              </a:rPr>
              <a:t>.</a:t>
            </a:r>
            <a:r>
              <a:rPr lang="en-US" altLang="ja-JP" sz="4000" dirty="0" err="1" smtClean="0">
                <a:solidFill>
                  <a:schemeClr val="accent2"/>
                </a:solidFill>
              </a:rPr>
              <a:t>py</a:t>
            </a:r>
            <a:r>
              <a:rPr lang="ja-JP" altLang="en-US" sz="4000" dirty="0" smtClean="0">
                <a:solidFill>
                  <a:schemeClr val="accent2"/>
                </a:solidFill>
              </a:rPr>
              <a:t>」</a:t>
            </a:r>
            <a:endParaRPr kumimoji="1" lang="ja-JP" altLang="en-US" sz="4000" dirty="0">
              <a:solidFill>
                <a:schemeClr val="accent2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77334" y="2160589"/>
            <a:ext cx="10080000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ja-JP" sz="3600" dirty="0" smtClean="0"/>
          </a:p>
          <a:p>
            <a:pPr marL="0" indent="0">
              <a:buNone/>
            </a:pPr>
            <a:endParaRPr lang="en-US" altLang="ja-JP" sz="3600" dirty="0"/>
          </a:p>
          <a:p>
            <a:pPr marL="0" indent="0">
              <a:buNone/>
            </a:pPr>
            <a:endParaRPr kumimoji="1" lang="en-US" altLang="ja-JP" sz="3600" dirty="0" smtClean="0"/>
          </a:p>
          <a:p>
            <a:pPr marL="0" indent="0">
              <a:buNone/>
            </a:pPr>
            <a:endParaRPr kumimoji="1" lang="en-US" altLang="ja-JP" sz="3600" dirty="0" smtClean="0"/>
          </a:p>
          <a:p>
            <a:pPr marL="0" indent="0">
              <a:buNone/>
            </a:pPr>
            <a:r>
              <a:rPr kumimoji="1" lang="ja-JP" altLang="en-US" sz="5400" b="1" dirty="0" smtClean="0">
                <a:solidFill>
                  <a:srgbClr val="FF0000"/>
                </a:solidFill>
              </a:rPr>
              <a:t>　</a:t>
            </a:r>
            <a:r>
              <a:rPr kumimoji="1" lang="ja-JP" altLang="en-US" sz="3600" dirty="0" smtClean="0"/>
              <a:t>の部分に文字を入力して、実行してみよう！</a:t>
            </a:r>
            <a:endParaRPr kumimoji="1" lang="ja-JP" altLang="en-US" sz="3600" dirty="0"/>
          </a:p>
        </p:txBody>
      </p:sp>
      <p:sp>
        <p:nvSpPr>
          <p:cNvPr id="4" name="正方形/長方形 3"/>
          <p:cNvSpPr/>
          <p:nvPr/>
        </p:nvSpPr>
        <p:spPr>
          <a:xfrm>
            <a:off x="349854" y="2953069"/>
            <a:ext cx="1167653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namae</a:t>
            </a:r>
            <a:r>
              <a:rPr lang="en-US" altLang="ja-JP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= input(’                            ’)</a:t>
            </a:r>
          </a:p>
          <a:p>
            <a:r>
              <a:rPr lang="en-US" altLang="ja-JP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</a:t>
            </a:r>
            <a:r>
              <a:rPr lang="en-US" altLang="ja-JP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rint(</a:t>
            </a:r>
            <a:r>
              <a:rPr lang="en-US" altLang="ja-JP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namae</a:t>
            </a:r>
            <a:r>
              <a:rPr lang="en-US" altLang="ja-JP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+ </a:t>
            </a:r>
            <a:r>
              <a:rPr lang="en-US" altLang="ja-JP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’</a:t>
            </a:r>
            <a:r>
              <a:rPr lang="en-US" altLang="ja-JP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                      ’)</a:t>
            </a:r>
            <a:endParaRPr lang="ja-JP" alt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572142" y="3136353"/>
            <a:ext cx="5688000" cy="64239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solidFill>
                  <a:srgbClr val="FF0000"/>
                </a:solidFill>
              </a:rPr>
              <a:t>あなたの名前は何ですか？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481473" y="3962032"/>
            <a:ext cx="4788000" cy="67324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solidFill>
                  <a:srgbClr val="FF0000"/>
                </a:solidFill>
              </a:rPr>
              <a:t>さん！　こんにちは！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cxnSp>
        <p:nvCxnSpPr>
          <p:cNvPr id="25" name="カギ線コネクタ 24"/>
          <p:cNvCxnSpPr/>
          <p:nvPr/>
        </p:nvCxnSpPr>
        <p:spPr>
          <a:xfrm rot="5400000" flipH="1">
            <a:off x="2851423" y="1693068"/>
            <a:ext cx="72000" cy="2592000"/>
          </a:xfrm>
          <a:prstGeom prst="bentConnector3">
            <a:avLst>
              <a:gd name="adj1" fmla="val 993314"/>
            </a:avLst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角丸四角形 25"/>
          <p:cNvSpPr/>
          <p:nvPr/>
        </p:nvSpPr>
        <p:spPr>
          <a:xfrm>
            <a:off x="2646835" y="3136353"/>
            <a:ext cx="640080" cy="693879"/>
          </a:xfrm>
          <a:prstGeom prst="round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角丸四角形 26"/>
          <p:cNvSpPr/>
          <p:nvPr/>
        </p:nvSpPr>
        <p:spPr>
          <a:xfrm>
            <a:off x="4533405" y="1910878"/>
            <a:ext cx="5400000" cy="950549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solidFill>
                  <a:sysClr val="windowText" lastClr="000000"/>
                </a:solidFill>
              </a:rPr>
              <a:t>「＝」は代入を意味する</a:t>
            </a:r>
            <a:endParaRPr kumimoji="1" lang="ja-JP" altLang="en-US" sz="3600" dirty="0">
              <a:solidFill>
                <a:sysClr val="windowText" lastClr="000000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798027" y="5040256"/>
            <a:ext cx="540000" cy="540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31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 animBg="1"/>
      <p:bldP spid="7" grpId="0" animBg="1"/>
      <p:bldP spid="26" grpId="0" animBg="1"/>
      <p:bldP spid="27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7334" y="360000"/>
            <a:ext cx="8596668" cy="1320800"/>
          </a:xfrm>
        </p:spPr>
        <p:txBody>
          <a:bodyPr anchor="ctr">
            <a:normAutofit/>
          </a:bodyPr>
          <a:lstStyle/>
          <a:p>
            <a:r>
              <a:rPr lang="en-US" altLang="ja-JP" sz="4000" dirty="0" smtClean="0">
                <a:solidFill>
                  <a:schemeClr val="accent2"/>
                </a:solidFill>
              </a:rPr>
              <a:t>if</a:t>
            </a:r>
            <a:r>
              <a:rPr lang="ja-JP" altLang="en-US" sz="4000" dirty="0" smtClean="0">
                <a:solidFill>
                  <a:schemeClr val="accent2"/>
                </a:solidFill>
              </a:rPr>
              <a:t>　分岐　「</a:t>
            </a:r>
            <a:r>
              <a:rPr lang="en-US" altLang="ja-JP" sz="4000" dirty="0" smtClean="0">
                <a:solidFill>
                  <a:schemeClr val="accent2"/>
                </a:solidFill>
              </a:rPr>
              <a:t>04</a:t>
            </a:r>
            <a:r>
              <a:rPr lang="ja-JP" altLang="en-US" sz="4000" dirty="0" smtClean="0">
                <a:solidFill>
                  <a:schemeClr val="accent2"/>
                </a:solidFill>
              </a:rPr>
              <a:t>分岐</a:t>
            </a:r>
            <a:r>
              <a:rPr lang="en-US" altLang="ja-JP" sz="4000" dirty="0" smtClean="0">
                <a:solidFill>
                  <a:schemeClr val="accent2"/>
                </a:solidFill>
              </a:rPr>
              <a:t>.</a:t>
            </a:r>
            <a:r>
              <a:rPr lang="en-US" altLang="ja-JP" sz="4000" dirty="0" err="1" smtClean="0">
                <a:solidFill>
                  <a:schemeClr val="accent2"/>
                </a:solidFill>
              </a:rPr>
              <a:t>py</a:t>
            </a:r>
            <a:r>
              <a:rPr lang="ja-JP" altLang="en-US" sz="4000" dirty="0" smtClean="0">
                <a:solidFill>
                  <a:schemeClr val="accent2"/>
                </a:solidFill>
              </a:rPr>
              <a:t>」</a:t>
            </a:r>
            <a:endParaRPr kumimoji="1" lang="ja-JP" altLang="en-US" sz="4000" dirty="0">
              <a:solidFill>
                <a:schemeClr val="accent2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77334" y="2160589"/>
            <a:ext cx="5625992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3600" dirty="0" smtClean="0"/>
              <a:t>まずは実行してみよう！</a:t>
            </a:r>
            <a:endParaRPr kumimoji="1" lang="en-US" altLang="ja-JP" sz="3600" dirty="0" smtClean="0"/>
          </a:p>
          <a:p>
            <a:pPr marL="0" indent="0">
              <a:buNone/>
            </a:pPr>
            <a:r>
              <a:rPr kumimoji="1" lang="ja-JP" altLang="en-US" sz="3600" dirty="0" smtClean="0"/>
              <a:t>　どこが実行される？</a:t>
            </a:r>
            <a:endParaRPr kumimoji="1" lang="en-US" altLang="ja-JP" sz="3600" dirty="0" smtClean="0"/>
          </a:p>
          <a:p>
            <a:pPr marL="0" indent="0">
              <a:buNone/>
            </a:pPr>
            <a:r>
              <a:rPr lang="ja-JP" altLang="en-US" sz="5400" b="1" dirty="0" smtClean="0">
                <a:solidFill>
                  <a:srgbClr val="FF0000"/>
                </a:solidFill>
              </a:rPr>
              <a:t>　</a:t>
            </a:r>
            <a:r>
              <a:rPr lang="ja-JP" altLang="en-US" sz="3600" dirty="0" smtClean="0"/>
              <a:t>の部分を</a:t>
            </a:r>
            <a:r>
              <a:rPr lang="en-US" altLang="ja-JP" sz="3600" dirty="0" smtClean="0"/>
              <a:t>input</a:t>
            </a:r>
            <a:r>
              <a:rPr lang="ja-JP" altLang="en-US" sz="3600" dirty="0" smtClean="0"/>
              <a:t>を使って</a:t>
            </a:r>
            <a:endParaRPr lang="en-US" altLang="ja-JP" sz="3600" dirty="0" smtClean="0"/>
          </a:p>
          <a:p>
            <a:pPr marL="0" indent="0">
              <a:buNone/>
            </a:pPr>
            <a:r>
              <a:rPr kumimoji="1" lang="ja-JP" altLang="en-US" sz="3600" dirty="0" smtClean="0"/>
              <a:t>改良しよう！</a:t>
            </a:r>
            <a:endParaRPr kumimoji="1" lang="en-US" altLang="ja-JP" sz="3600" dirty="0" smtClean="0"/>
          </a:p>
          <a:p>
            <a:pPr marL="0" indent="0">
              <a:buNone/>
            </a:pPr>
            <a:endParaRPr kumimoji="1" lang="en-US" altLang="ja-JP" sz="3600" dirty="0" smtClean="0"/>
          </a:p>
          <a:p>
            <a:pPr marL="0" indent="0">
              <a:buNone/>
            </a:pPr>
            <a:r>
              <a:rPr lang="ja-JP" altLang="en-US" sz="5400" b="1" dirty="0" smtClean="0">
                <a:solidFill>
                  <a:srgbClr val="0070C0"/>
                </a:solidFill>
              </a:rPr>
              <a:t>　</a:t>
            </a:r>
            <a:r>
              <a:rPr lang="ja-JP" altLang="en-US" sz="3600" dirty="0" smtClean="0"/>
              <a:t>の部分も直して良い</a:t>
            </a:r>
            <a:endParaRPr kumimoji="1" lang="ja-JP" altLang="en-US" sz="3600" dirty="0"/>
          </a:p>
        </p:txBody>
      </p:sp>
      <p:sp>
        <p:nvSpPr>
          <p:cNvPr id="4" name="正方形/長方形 3"/>
          <p:cNvSpPr/>
          <p:nvPr/>
        </p:nvSpPr>
        <p:spPr>
          <a:xfrm>
            <a:off x="6303326" y="2434125"/>
            <a:ext cx="5705408" cy="42473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</a:t>
            </a:r>
            <a:r>
              <a:rPr lang="en-US" altLang="ja-JP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ensu</a:t>
            </a:r>
            <a:r>
              <a:rPr lang="en-US" altLang="ja-JP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= 80</a:t>
            </a:r>
          </a:p>
          <a:p>
            <a:r>
              <a:rPr lang="en-US" altLang="ja-JP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</a:t>
            </a:r>
            <a:r>
              <a:rPr lang="en-US" altLang="ja-JP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 </a:t>
            </a:r>
            <a:r>
              <a:rPr lang="en-US" altLang="ja-JP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tensu</a:t>
            </a:r>
            <a:r>
              <a:rPr lang="en-US" altLang="ja-JP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&gt;= 60:</a:t>
            </a:r>
          </a:p>
          <a:p>
            <a:r>
              <a:rPr lang="en-US" altLang="ja-JP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altLang="ja-JP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 print</a:t>
            </a:r>
            <a:r>
              <a:rPr lang="en-US" altLang="ja-JP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(’</a:t>
            </a:r>
            <a:r>
              <a:rPr lang="ja-JP" alt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合格</a:t>
            </a:r>
            <a:r>
              <a:rPr lang="en-US" altLang="ja-JP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’)</a:t>
            </a:r>
          </a:p>
          <a:p>
            <a:r>
              <a:rPr lang="en-US" altLang="ja-JP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</a:t>
            </a:r>
            <a:r>
              <a:rPr lang="en-US" altLang="ja-JP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lse:</a:t>
            </a:r>
          </a:p>
          <a:p>
            <a:r>
              <a:rPr lang="en-US" altLang="ja-JP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altLang="ja-JP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 print</a:t>
            </a:r>
            <a:r>
              <a:rPr lang="en-US" altLang="ja-JP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(’</a:t>
            </a:r>
            <a:r>
              <a:rPr lang="ja-JP" alt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不合格</a:t>
            </a:r>
            <a:r>
              <a:rPr lang="en-US" altLang="ja-JP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’)</a:t>
            </a:r>
            <a:endParaRPr lang="ja-JP" alt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8889358" y="2594261"/>
            <a:ext cx="983848" cy="64239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10035251" y="3402576"/>
            <a:ext cx="850740" cy="673243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70C0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9274002" y="4075819"/>
            <a:ext cx="1449942" cy="821803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70C0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9274002" y="5717513"/>
            <a:ext cx="2103912" cy="821803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70C0"/>
              </a:solidFill>
            </a:endParaRPr>
          </a:p>
        </p:txBody>
      </p:sp>
      <p:grpSp>
        <p:nvGrpSpPr>
          <p:cNvPr id="16" name="グループ化 15"/>
          <p:cNvGrpSpPr/>
          <p:nvPr/>
        </p:nvGrpSpPr>
        <p:grpSpPr>
          <a:xfrm>
            <a:off x="7719376" y="179129"/>
            <a:ext cx="1812517" cy="1995743"/>
            <a:chOff x="7719376" y="179129"/>
            <a:chExt cx="1812517" cy="1995743"/>
          </a:xfrm>
        </p:grpSpPr>
        <p:cxnSp>
          <p:nvCxnSpPr>
            <p:cNvPr id="14" name="直線矢印コネクタ 13"/>
            <p:cNvCxnSpPr/>
            <p:nvPr/>
          </p:nvCxnSpPr>
          <p:spPr>
            <a:xfrm flipH="1">
              <a:off x="8259376" y="1994872"/>
              <a:ext cx="912517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フローチャート: 判断 5"/>
            <p:cNvSpPr>
              <a:spLocks noChangeAspect="1"/>
            </p:cNvSpPr>
            <p:nvPr/>
          </p:nvSpPr>
          <p:spPr>
            <a:xfrm>
              <a:off x="7719376" y="551529"/>
              <a:ext cx="1080000" cy="648000"/>
            </a:xfrm>
            <a:prstGeom prst="flowChartDecision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dirty="0" smtClean="0">
                  <a:solidFill>
                    <a:schemeClr val="accent2"/>
                  </a:solidFill>
                </a:rPr>
                <a:t>if</a:t>
              </a:r>
              <a:endParaRPr kumimoji="1" lang="ja-JP" altLang="en-US" dirty="0">
                <a:solidFill>
                  <a:schemeClr val="accent2"/>
                </a:solidFill>
              </a:endParaRPr>
            </a:p>
          </p:txBody>
        </p:sp>
        <p:cxnSp>
          <p:nvCxnSpPr>
            <p:cNvPr id="11" name="直線コネクタ 10"/>
            <p:cNvCxnSpPr/>
            <p:nvPr/>
          </p:nvCxnSpPr>
          <p:spPr>
            <a:xfrm>
              <a:off x="8259376" y="179129"/>
              <a:ext cx="0" cy="36000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/>
            <p:cNvCxnSpPr/>
            <p:nvPr/>
          </p:nvCxnSpPr>
          <p:spPr>
            <a:xfrm>
              <a:off x="8259376" y="1199529"/>
              <a:ext cx="0" cy="18000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 rot="5400000">
              <a:off x="8979376" y="695529"/>
              <a:ext cx="0" cy="36000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>
              <a:off x="9171893" y="875529"/>
              <a:ext cx="0" cy="50400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/>
            <p:nvPr/>
          </p:nvCxnSpPr>
          <p:spPr>
            <a:xfrm>
              <a:off x="8259376" y="1814872"/>
              <a:ext cx="0" cy="36000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>
              <a:off x="9171893" y="1814872"/>
              <a:ext cx="0" cy="1800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正方形/長方形 21"/>
            <p:cNvSpPr>
              <a:spLocks noChangeAspect="1"/>
            </p:cNvSpPr>
            <p:nvPr/>
          </p:nvSpPr>
          <p:spPr>
            <a:xfrm>
              <a:off x="8130430" y="1055463"/>
              <a:ext cx="720000" cy="432000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>
                  <a:solidFill>
                    <a:schemeClr val="accent2"/>
                  </a:solidFill>
                </a:rPr>
                <a:t>Yes</a:t>
              </a:r>
              <a:endParaRPr kumimoji="1" lang="ja-JP" alt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24" name="正方形/長方形 23"/>
            <p:cNvSpPr>
              <a:spLocks noChangeAspect="1"/>
            </p:cNvSpPr>
            <p:nvPr/>
          </p:nvSpPr>
          <p:spPr>
            <a:xfrm>
              <a:off x="8579529" y="548186"/>
              <a:ext cx="720000" cy="432000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>
                  <a:solidFill>
                    <a:schemeClr val="accent2"/>
                  </a:solidFill>
                </a:rPr>
                <a:t>No</a:t>
              </a:r>
              <a:endParaRPr kumimoji="1" lang="ja-JP" alt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17" name="正方形/長方形 16"/>
            <p:cNvSpPr>
              <a:spLocks noChangeAspect="1"/>
            </p:cNvSpPr>
            <p:nvPr/>
          </p:nvSpPr>
          <p:spPr>
            <a:xfrm>
              <a:off x="7899376" y="1382872"/>
              <a:ext cx="720000" cy="432000"/>
            </a:xfrm>
            <a:prstGeom prst="rect">
              <a:avLst/>
            </a:pr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>
                  <a:solidFill>
                    <a:schemeClr val="accent3"/>
                  </a:solidFill>
                </a:rPr>
                <a:t>A</a:t>
              </a:r>
              <a:endParaRPr kumimoji="1" lang="ja-JP" alt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18" name="正方形/長方形 17"/>
            <p:cNvSpPr>
              <a:spLocks noChangeAspect="1"/>
            </p:cNvSpPr>
            <p:nvPr/>
          </p:nvSpPr>
          <p:spPr>
            <a:xfrm>
              <a:off x="8811893" y="1382872"/>
              <a:ext cx="720000" cy="432000"/>
            </a:xfrm>
            <a:prstGeom prst="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>
                  <a:solidFill>
                    <a:srgbClr val="7030A0"/>
                  </a:solidFill>
                </a:rPr>
                <a:t>B</a:t>
              </a:r>
              <a:endParaRPr kumimoji="1" lang="ja-JP" altLang="en-US" dirty="0">
                <a:solidFill>
                  <a:srgbClr val="7030A0"/>
                </a:solidFill>
              </a:endParaRPr>
            </a:p>
          </p:txBody>
        </p:sp>
      </p:grpSp>
      <p:sp>
        <p:nvSpPr>
          <p:cNvPr id="26" name="正方形/長方形 25"/>
          <p:cNvSpPr/>
          <p:nvPr/>
        </p:nvSpPr>
        <p:spPr>
          <a:xfrm>
            <a:off x="7099300" y="4117897"/>
            <a:ext cx="4278614" cy="878748"/>
          </a:xfrm>
          <a:prstGeom prst="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3"/>
                </a:solidFill>
              </a:rPr>
              <a:t>A</a:t>
            </a:r>
            <a:endParaRPr kumimoji="1" lang="ja-JP" altLang="en-US" sz="32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accent3"/>
              </a:solidFill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7099300" y="5739214"/>
            <a:ext cx="4830017" cy="88028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80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7030A0"/>
                </a:solidFill>
              </a:rPr>
              <a:t>      B</a:t>
            </a:r>
          </a:p>
        </p:txBody>
      </p:sp>
      <p:sp>
        <p:nvSpPr>
          <p:cNvPr id="25" name="正方形/長方形 24"/>
          <p:cNvSpPr/>
          <p:nvPr/>
        </p:nvSpPr>
        <p:spPr>
          <a:xfrm>
            <a:off x="821632" y="5172680"/>
            <a:ext cx="5402440" cy="46166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int</a:t>
            </a:r>
            <a:r>
              <a:rPr lang="en-US" altLang="ja-JP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(input</a:t>
            </a:r>
            <a:r>
              <a:rPr lang="en-US" altLang="ja-JP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(’</a:t>
            </a:r>
            <a:r>
              <a:rPr lang="ja-JP" altLang="en-US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テストは何点でしたか？</a:t>
            </a:r>
            <a:r>
              <a:rPr lang="en-US" altLang="ja-JP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’))</a:t>
            </a:r>
            <a:endParaRPr lang="ja-JP" alt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cxnSp>
        <p:nvCxnSpPr>
          <p:cNvPr id="27" name="直線矢印コネクタ 26"/>
          <p:cNvCxnSpPr/>
          <p:nvPr/>
        </p:nvCxnSpPr>
        <p:spPr>
          <a:xfrm flipV="1">
            <a:off x="5633142" y="3221418"/>
            <a:ext cx="3166234" cy="193602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9" name="正方形/長方形 28"/>
          <p:cNvSpPr/>
          <p:nvPr/>
        </p:nvSpPr>
        <p:spPr>
          <a:xfrm>
            <a:off x="821632" y="3687625"/>
            <a:ext cx="540000" cy="540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826803" y="5986081"/>
            <a:ext cx="540000" cy="5400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76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7" grpId="0" animBg="1"/>
      <p:bldP spid="8" grpId="0" animBg="1"/>
      <p:bldP spid="9" grpId="0" animBg="1"/>
      <p:bldP spid="26" grpId="0" animBg="1"/>
      <p:bldP spid="26" grpId="1" animBg="1"/>
      <p:bldP spid="28" grpId="0" animBg="1"/>
      <p:bldP spid="28" grpId="1" animBg="1"/>
      <p:bldP spid="25" grpId="0" animBg="1"/>
      <p:bldP spid="29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7334" y="360000"/>
            <a:ext cx="8596668" cy="1320800"/>
          </a:xfrm>
        </p:spPr>
        <p:txBody>
          <a:bodyPr anchor="ctr">
            <a:normAutofit/>
          </a:bodyPr>
          <a:lstStyle/>
          <a:p>
            <a:r>
              <a:rPr lang="en-US" altLang="ja-JP" sz="4000" dirty="0" err="1">
                <a:solidFill>
                  <a:schemeClr val="accent2"/>
                </a:solidFill>
              </a:rPr>
              <a:t>elif</a:t>
            </a:r>
            <a:r>
              <a:rPr lang="ja-JP" altLang="en-US" sz="4000" dirty="0">
                <a:solidFill>
                  <a:schemeClr val="accent2"/>
                </a:solidFill>
              </a:rPr>
              <a:t>　多分岐　</a:t>
            </a:r>
            <a:r>
              <a:rPr lang="ja-JP" altLang="en-US" sz="4000" dirty="0" smtClean="0">
                <a:solidFill>
                  <a:schemeClr val="accent2"/>
                </a:solidFill>
              </a:rPr>
              <a:t>「</a:t>
            </a:r>
            <a:r>
              <a:rPr lang="en-US" altLang="ja-JP" sz="4000" dirty="0" smtClean="0">
                <a:solidFill>
                  <a:schemeClr val="accent2"/>
                </a:solidFill>
              </a:rPr>
              <a:t>05</a:t>
            </a:r>
            <a:r>
              <a:rPr lang="ja-JP" altLang="en-US" sz="4000" dirty="0" smtClean="0">
                <a:solidFill>
                  <a:schemeClr val="accent2"/>
                </a:solidFill>
              </a:rPr>
              <a:t>多分岐</a:t>
            </a:r>
            <a:r>
              <a:rPr lang="en-US" altLang="ja-JP" sz="4000" dirty="0">
                <a:solidFill>
                  <a:schemeClr val="accent2"/>
                </a:solidFill>
              </a:rPr>
              <a:t>.</a:t>
            </a:r>
            <a:r>
              <a:rPr lang="en-US" altLang="ja-JP" sz="4000" dirty="0" err="1">
                <a:solidFill>
                  <a:schemeClr val="accent2"/>
                </a:solidFill>
              </a:rPr>
              <a:t>py</a:t>
            </a:r>
            <a:r>
              <a:rPr lang="ja-JP" altLang="en-US" sz="4000" dirty="0">
                <a:solidFill>
                  <a:schemeClr val="accent2"/>
                </a:solidFill>
              </a:rPr>
              <a:t>」</a:t>
            </a:r>
            <a:endParaRPr kumimoji="1" lang="ja-JP" altLang="en-US" sz="4000" dirty="0">
              <a:solidFill>
                <a:schemeClr val="accent2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77334" y="2160589"/>
            <a:ext cx="6334282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3600" dirty="0" smtClean="0"/>
              <a:t>まずは実行してみよう！</a:t>
            </a:r>
            <a:endParaRPr kumimoji="1" lang="en-US" altLang="ja-JP" sz="3600" dirty="0" smtClean="0"/>
          </a:p>
          <a:p>
            <a:pPr marL="0" indent="0">
              <a:buNone/>
            </a:pPr>
            <a:endParaRPr lang="en-US" altLang="ja-JP" sz="1050" dirty="0"/>
          </a:p>
          <a:p>
            <a:pPr marL="0" indent="0">
              <a:buNone/>
            </a:pPr>
            <a:r>
              <a:rPr kumimoji="1" lang="ja-JP" altLang="en-US" sz="3600" dirty="0" smtClean="0"/>
              <a:t>次に編集画面を見てみよう！</a:t>
            </a:r>
            <a:endParaRPr kumimoji="1" lang="en-US" altLang="ja-JP" sz="3600" dirty="0" smtClean="0"/>
          </a:p>
          <a:p>
            <a:pPr marL="0" indent="0">
              <a:buNone/>
            </a:pPr>
            <a:endParaRPr kumimoji="1" lang="en-US" altLang="ja-JP" sz="1050" dirty="0" smtClean="0"/>
          </a:p>
          <a:p>
            <a:pPr marL="0" indent="0">
              <a:buNone/>
            </a:pPr>
            <a:r>
              <a:rPr kumimoji="1" lang="ja-JP" altLang="en-US" sz="3600" dirty="0" smtClean="0"/>
              <a:t>条件によって</a:t>
            </a:r>
            <a:r>
              <a:rPr lang="ja-JP" altLang="en-US" sz="5400" b="1" dirty="0" smtClean="0">
                <a:solidFill>
                  <a:srgbClr val="FF0000"/>
                </a:solidFill>
              </a:rPr>
              <a:t>　</a:t>
            </a:r>
            <a:r>
              <a:rPr lang="ja-JP" altLang="en-US" sz="3600" dirty="0" smtClean="0"/>
              <a:t>のうち、</a:t>
            </a:r>
            <a:endParaRPr lang="en-US" altLang="ja-JP" sz="3600" dirty="0" smtClean="0"/>
          </a:p>
          <a:p>
            <a:pPr marL="0" indent="0">
              <a:buNone/>
            </a:pPr>
            <a:r>
              <a:rPr lang="ja-JP" altLang="en-US" sz="3600" dirty="0" smtClean="0"/>
              <a:t>どれかが実行される</a:t>
            </a:r>
            <a:endParaRPr lang="en-US" altLang="ja-JP" sz="3600" dirty="0" smtClean="0"/>
          </a:p>
          <a:p>
            <a:pPr marL="0" indent="0">
              <a:buNone/>
            </a:pPr>
            <a:r>
              <a:rPr lang="ja-JP" altLang="en-US" sz="3600" dirty="0"/>
              <a:t>分岐は３つ以上も可能</a:t>
            </a:r>
            <a:endParaRPr lang="en-US" altLang="ja-JP" sz="3600" dirty="0"/>
          </a:p>
          <a:p>
            <a:pPr marL="0" indent="0">
              <a:buNone/>
            </a:pPr>
            <a:endParaRPr kumimoji="1" lang="ja-JP" altLang="en-US" sz="3600" dirty="0"/>
          </a:p>
        </p:txBody>
      </p:sp>
      <p:sp>
        <p:nvSpPr>
          <p:cNvPr id="4" name="正方形/長方形 3"/>
          <p:cNvSpPr/>
          <p:nvPr/>
        </p:nvSpPr>
        <p:spPr>
          <a:xfrm>
            <a:off x="7091994" y="2183210"/>
            <a:ext cx="2182008" cy="45243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if … :</a:t>
            </a:r>
          </a:p>
          <a:p>
            <a:r>
              <a:rPr lang="en-US" altLang="ja-JP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  …</a:t>
            </a:r>
          </a:p>
          <a:p>
            <a:r>
              <a:rPr lang="en-US" altLang="ja-JP" sz="4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elif</a:t>
            </a:r>
            <a:r>
              <a:rPr lang="en-US" altLang="ja-JP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… :</a:t>
            </a:r>
          </a:p>
          <a:p>
            <a:r>
              <a:rPr lang="en-US" altLang="ja-JP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altLang="ja-JP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 …</a:t>
            </a:r>
          </a:p>
          <a:p>
            <a:r>
              <a:rPr lang="en-US" altLang="ja-JP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else :</a:t>
            </a:r>
          </a:p>
          <a:p>
            <a:r>
              <a:rPr lang="en-US" altLang="ja-JP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altLang="ja-JP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 …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7650885" y="3037508"/>
            <a:ext cx="983848" cy="64239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 smtClean="0">
                <a:solidFill>
                  <a:srgbClr val="FF0000"/>
                </a:solidFill>
              </a:rPr>
              <a:t>A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7650885" y="4491064"/>
            <a:ext cx="983848" cy="64239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 smtClean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7650885" y="5944620"/>
            <a:ext cx="983848" cy="64239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 smtClean="0">
                <a:solidFill>
                  <a:srgbClr val="FF0000"/>
                </a:solidFill>
              </a:rPr>
              <a:t>C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grpSp>
        <p:nvGrpSpPr>
          <p:cNvPr id="6" name="グループ化 5"/>
          <p:cNvGrpSpPr>
            <a:grpSpLocks noChangeAspect="1"/>
          </p:cNvGrpSpPr>
          <p:nvPr/>
        </p:nvGrpSpPr>
        <p:grpSpPr>
          <a:xfrm>
            <a:off x="7278426" y="264782"/>
            <a:ext cx="1980000" cy="1729305"/>
            <a:chOff x="4919375" y="2693469"/>
            <a:chExt cx="2520000" cy="2200935"/>
          </a:xfrm>
        </p:grpSpPr>
        <p:sp>
          <p:nvSpPr>
            <p:cNvPr id="14" name="フローチャート: 判断 13"/>
            <p:cNvSpPr>
              <a:spLocks noChangeAspect="1"/>
            </p:cNvSpPr>
            <p:nvPr/>
          </p:nvSpPr>
          <p:spPr>
            <a:xfrm>
              <a:off x="5626858" y="3065869"/>
              <a:ext cx="1080000" cy="648000"/>
            </a:xfrm>
            <a:prstGeom prst="flowChartDecision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dirty="0" smtClean="0">
                  <a:solidFill>
                    <a:schemeClr val="accent2"/>
                  </a:solidFill>
                </a:rPr>
                <a:t>if</a:t>
              </a:r>
              <a:endParaRPr kumimoji="1" lang="ja-JP" altLang="en-US" dirty="0">
                <a:solidFill>
                  <a:schemeClr val="accent2"/>
                </a:solidFill>
              </a:endParaRPr>
            </a:p>
          </p:txBody>
        </p:sp>
        <p:cxnSp>
          <p:nvCxnSpPr>
            <p:cNvPr id="15" name="直線コネクタ 14"/>
            <p:cNvCxnSpPr/>
            <p:nvPr/>
          </p:nvCxnSpPr>
          <p:spPr>
            <a:xfrm>
              <a:off x="6166858" y="2693469"/>
              <a:ext cx="0" cy="36000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>
              <a:off x="6166858" y="3713869"/>
              <a:ext cx="0" cy="36000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 rot="5400000">
              <a:off x="6179375" y="3002363"/>
              <a:ext cx="0" cy="180000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>
              <a:off x="7079375" y="3902363"/>
              <a:ext cx="0" cy="18000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/>
            <p:nvPr/>
          </p:nvCxnSpPr>
          <p:spPr>
            <a:xfrm>
              <a:off x="6166858" y="4534404"/>
              <a:ext cx="0" cy="36000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/>
            <p:nvPr/>
          </p:nvCxnSpPr>
          <p:spPr>
            <a:xfrm>
              <a:off x="7079375" y="4534404"/>
              <a:ext cx="0" cy="18000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/>
            <p:nvPr/>
          </p:nvCxnSpPr>
          <p:spPr>
            <a:xfrm flipH="1" flipV="1">
              <a:off x="5279375" y="4714404"/>
              <a:ext cx="1800000" cy="159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/>
            <p:nvPr/>
          </p:nvCxnSpPr>
          <p:spPr>
            <a:xfrm>
              <a:off x="5279375" y="3902363"/>
              <a:ext cx="0" cy="18000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/>
            <p:cNvCxnSpPr/>
            <p:nvPr/>
          </p:nvCxnSpPr>
          <p:spPr>
            <a:xfrm>
              <a:off x="5279519" y="4534404"/>
              <a:ext cx="0" cy="18000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正方形/長方形 24"/>
            <p:cNvSpPr>
              <a:spLocks noChangeAspect="1"/>
            </p:cNvSpPr>
            <p:nvPr/>
          </p:nvSpPr>
          <p:spPr>
            <a:xfrm>
              <a:off x="4919375" y="4091400"/>
              <a:ext cx="720000" cy="4320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>
                  <a:solidFill>
                    <a:srgbClr val="FF0000"/>
                  </a:solidFill>
                </a:rPr>
                <a:t>A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9" name="正方形/長方形 18"/>
            <p:cNvSpPr>
              <a:spLocks noChangeAspect="1"/>
            </p:cNvSpPr>
            <p:nvPr/>
          </p:nvSpPr>
          <p:spPr>
            <a:xfrm>
              <a:off x="5806858" y="4088058"/>
              <a:ext cx="720000" cy="4320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>
                  <a:solidFill>
                    <a:srgbClr val="FF0000"/>
                  </a:solidFill>
                </a:rPr>
                <a:t>B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20" name="正方形/長方形 19"/>
            <p:cNvSpPr>
              <a:spLocks noChangeAspect="1"/>
            </p:cNvSpPr>
            <p:nvPr/>
          </p:nvSpPr>
          <p:spPr>
            <a:xfrm>
              <a:off x="6719375" y="4088058"/>
              <a:ext cx="720000" cy="4320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>
                  <a:solidFill>
                    <a:srgbClr val="FF0000"/>
                  </a:solidFill>
                </a:rPr>
                <a:t>C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27" name="正方形/長方形 26"/>
          <p:cNvSpPr/>
          <p:nvPr/>
        </p:nvSpPr>
        <p:spPr>
          <a:xfrm>
            <a:off x="9688452" y="705882"/>
            <a:ext cx="2182008" cy="60016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if … :</a:t>
            </a:r>
          </a:p>
          <a:p>
            <a:r>
              <a:rPr lang="en-US" altLang="ja-JP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  …</a:t>
            </a:r>
          </a:p>
          <a:p>
            <a:r>
              <a:rPr lang="en-US" altLang="ja-JP" sz="4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elif</a:t>
            </a:r>
            <a:r>
              <a:rPr lang="en-US" altLang="ja-JP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… :</a:t>
            </a:r>
          </a:p>
          <a:p>
            <a:r>
              <a:rPr lang="en-US" altLang="ja-JP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altLang="ja-JP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 …</a:t>
            </a:r>
          </a:p>
          <a:p>
            <a:r>
              <a:rPr lang="en-US" altLang="ja-JP" sz="4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elif</a:t>
            </a:r>
            <a:r>
              <a:rPr lang="en-US" altLang="ja-JP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… :</a:t>
            </a:r>
          </a:p>
          <a:p>
            <a:r>
              <a:rPr lang="en-US" altLang="ja-JP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  …</a:t>
            </a:r>
          </a:p>
          <a:p>
            <a:r>
              <a:rPr lang="en-US" altLang="ja-JP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else :</a:t>
            </a:r>
          </a:p>
          <a:p>
            <a:r>
              <a:rPr lang="en-US" altLang="ja-JP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altLang="ja-JP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 …</a:t>
            </a:r>
          </a:p>
        </p:txBody>
      </p:sp>
      <p:sp>
        <p:nvSpPr>
          <p:cNvPr id="30" name="正方形/長方形 29"/>
          <p:cNvSpPr/>
          <p:nvPr/>
        </p:nvSpPr>
        <p:spPr>
          <a:xfrm>
            <a:off x="3584539" y="4272261"/>
            <a:ext cx="540000" cy="540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810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animBg="1"/>
      <p:bldP spid="5" grpId="0" animBg="1"/>
      <p:bldP spid="10" grpId="0" animBg="1"/>
      <p:bldP spid="11" grpId="0" animBg="1"/>
      <p:bldP spid="27" grpId="0" animBg="1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正方形/長方形 29"/>
          <p:cNvSpPr/>
          <p:nvPr/>
        </p:nvSpPr>
        <p:spPr>
          <a:xfrm>
            <a:off x="7091994" y="2183210"/>
            <a:ext cx="2182008" cy="45243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if … :</a:t>
            </a:r>
          </a:p>
          <a:p>
            <a:r>
              <a:rPr lang="en-US" altLang="ja-JP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  …</a:t>
            </a:r>
          </a:p>
          <a:p>
            <a:r>
              <a:rPr lang="en-US" altLang="ja-JP" sz="4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elif</a:t>
            </a:r>
            <a:r>
              <a:rPr lang="en-US" altLang="ja-JP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… :</a:t>
            </a:r>
          </a:p>
          <a:p>
            <a:r>
              <a:rPr lang="en-US" altLang="ja-JP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altLang="ja-JP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 …</a:t>
            </a:r>
          </a:p>
          <a:p>
            <a:r>
              <a:rPr lang="en-US" altLang="ja-JP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else :</a:t>
            </a:r>
          </a:p>
          <a:p>
            <a:r>
              <a:rPr lang="en-US" altLang="ja-JP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altLang="ja-JP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 …</a:t>
            </a:r>
          </a:p>
        </p:txBody>
      </p:sp>
      <p:sp>
        <p:nvSpPr>
          <p:cNvPr id="31" name="正方形/長方形 30"/>
          <p:cNvSpPr/>
          <p:nvPr/>
        </p:nvSpPr>
        <p:spPr>
          <a:xfrm>
            <a:off x="9688452" y="705882"/>
            <a:ext cx="2182008" cy="60016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if … :</a:t>
            </a:r>
          </a:p>
          <a:p>
            <a:r>
              <a:rPr lang="en-US" altLang="ja-JP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  …</a:t>
            </a:r>
          </a:p>
          <a:p>
            <a:r>
              <a:rPr lang="en-US" altLang="ja-JP" sz="4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elif</a:t>
            </a:r>
            <a:r>
              <a:rPr lang="en-US" altLang="ja-JP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… :</a:t>
            </a:r>
          </a:p>
          <a:p>
            <a:r>
              <a:rPr lang="en-US" altLang="ja-JP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altLang="ja-JP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 …</a:t>
            </a:r>
          </a:p>
          <a:p>
            <a:r>
              <a:rPr lang="en-US" altLang="ja-JP" sz="4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elif</a:t>
            </a:r>
            <a:r>
              <a:rPr lang="en-US" altLang="ja-JP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… :</a:t>
            </a:r>
          </a:p>
          <a:p>
            <a:r>
              <a:rPr lang="en-US" altLang="ja-JP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  …</a:t>
            </a:r>
          </a:p>
          <a:p>
            <a:r>
              <a:rPr lang="en-US" altLang="ja-JP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else :</a:t>
            </a:r>
          </a:p>
          <a:p>
            <a:r>
              <a:rPr lang="en-US" altLang="ja-JP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altLang="ja-JP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 …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7334" y="360000"/>
            <a:ext cx="8596668" cy="1320800"/>
          </a:xfrm>
        </p:spPr>
        <p:txBody>
          <a:bodyPr anchor="ctr">
            <a:normAutofit/>
          </a:bodyPr>
          <a:lstStyle/>
          <a:p>
            <a:r>
              <a:rPr lang="ja-JP" altLang="en-US" sz="4000" b="1" dirty="0" smtClean="0">
                <a:solidFill>
                  <a:srgbClr val="FF0000"/>
                </a:solidFill>
              </a:rPr>
              <a:t>注意事項！</a:t>
            </a:r>
            <a:endParaRPr kumimoji="1" lang="ja-JP" alt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77334" y="2160589"/>
            <a:ext cx="7147302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en-US" altLang="ja-JP" sz="3600" dirty="0" smtClean="0"/>
              <a:t>Python</a:t>
            </a:r>
            <a:r>
              <a:rPr kumimoji="1" lang="ja-JP" altLang="en-US" sz="3600" dirty="0" smtClean="0"/>
              <a:t>は</a:t>
            </a:r>
            <a:endParaRPr kumimoji="1" lang="en-US" altLang="ja-JP" sz="3600" dirty="0" smtClean="0"/>
          </a:p>
          <a:p>
            <a:pPr marL="0" indent="0">
              <a:buNone/>
            </a:pPr>
            <a:r>
              <a:rPr kumimoji="1" lang="ja-JP" altLang="en-US" sz="3600" dirty="0" smtClean="0"/>
              <a:t>字下げ</a:t>
            </a:r>
            <a:r>
              <a:rPr kumimoji="1" lang="en-US" altLang="ja-JP" sz="3600" dirty="0" smtClean="0"/>
              <a:t>(</a:t>
            </a:r>
            <a:r>
              <a:rPr kumimoji="1" lang="ja-JP" altLang="en-US" sz="3600" dirty="0" smtClean="0"/>
              <a:t>文の書き出し</a:t>
            </a:r>
            <a:r>
              <a:rPr kumimoji="1" lang="en-US" altLang="ja-JP" sz="3600" dirty="0" smtClean="0"/>
              <a:t>)</a:t>
            </a:r>
            <a:r>
              <a:rPr kumimoji="1" lang="ja-JP" altLang="en-US" sz="3600" dirty="0" smtClean="0"/>
              <a:t>が大事！</a:t>
            </a:r>
            <a:endParaRPr kumimoji="1" lang="en-US" altLang="ja-JP" sz="3600" dirty="0" smtClean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r>
              <a:rPr kumimoji="1" lang="ja-JP" altLang="en-US" sz="3600" dirty="0" smtClean="0"/>
              <a:t>そろえないとエラーが起きる</a:t>
            </a:r>
            <a:endParaRPr kumimoji="1" lang="en-US" altLang="ja-JP" sz="3600" dirty="0" smtClean="0"/>
          </a:p>
          <a:p>
            <a:pPr marL="0" indent="0">
              <a:buNone/>
            </a:pPr>
            <a:r>
              <a:rPr kumimoji="1" lang="ja-JP" altLang="en-US" sz="3600" dirty="0" smtClean="0"/>
              <a:t>　　　　　ので注意すること！</a:t>
            </a:r>
            <a:endParaRPr kumimoji="1" lang="ja-JP" altLang="en-US" sz="3600" dirty="0"/>
          </a:p>
        </p:txBody>
      </p:sp>
      <p:sp>
        <p:nvSpPr>
          <p:cNvPr id="12" name="右矢印 11"/>
          <p:cNvSpPr/>
          <p:nvPr/>
        </p:nvSpPr>
        <p:spPr>
          <a:xfrm>
            <a:off x="797297" y="5810488"/>
            <a:ext cx="1643605" cy="729205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 12"/>
          <p:cNvSpPr/>
          <p:nvPr/>
        </p:nvSpPr>
        <p:spPr>
          <a:xfrm>
            <a:off x="2652031" y="5642654"/>
            <a:ext cx="4320000" cy="106487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/>
              <a:t>ワークシートを開こう</a:t>
            </a:r>
            <a:endParaRPr kumimoji="1" lang="ja-JP" altLang="en-US" sz="2800" dirty="0"/>
          </a:p>
        </p:txBody>
      </p:sp>
      <p:cxnSp>
        <p:nvCxnSpPr>
          <p:cNvPr id="8" name="直線コネクタ 7"/>
          <p:cNvCxnSpPr/>
          <p:nvPr/>
        </p:nvCxnSpPr>
        <p:spPr>
          <a:xfrm>
            <a:off x="7202482" y="2316480"/>
            <a:ext cx="0" cy="4391045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9813985" y="778529"/>
            <a:ext cx="0" cy="5928996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角丸四角形 28"/>
          <p:cNvSpPr/>
          <p:nvPr/>
        </p:nvSpPr>
        <p:spPr>
          <a:xfrm>
            <a:off x="5125178" y="573882"/>
            <a:ext cx="4320000" cy="14400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2800" dirty="0" err="1" smtClean="0">
                <a:solidFill>
                  <a:srgbClr val="FF0000"/>
                </a:solidFill>
              </a:rPr>
              <a:t>If,elif,else</a:t>
            </a:r>
            <a:r>
              <a:rPr kumimoji="1" lang="ja-JP" altLang="en-US" sz="2800" dirty="0" smtClean="0">
                <a:solidFill>
                  <a:srgbClr val="FF0000"/>
                </a:solidFill>
              </a:rPr>
              <a:t>はそろえる！</a:t>
            </a:r>
            <a:endParaRPr kumimoji="1" lang="en-US" altLang="ja-JP" sz="2800" dirty="0" smtClean="0">
              <a:solidFill>
                <a:srgbClr val="FF0000"/>
              </a:solidFill>
            </a:endParaRPr>
          </a:p>
          <a:p>
            <a:r>
              <a:rPr kumimoji="1" lang="ja-JP" altLang="en-US" sz="2800" dirty="0" smtClean="0">
                <a:solidFill>
                  <a:srgbClr val="FF0000"/>
                </a:solidFill>
              </a:rPr>
              <a:t>条件によって実行される</a:t>
            </a:r>
            <a:endParaRPr kumimoji="1" lang="en-US" altLang="ja-JP" sz="2800" dirty="0" smtClean="0">
              <a:solidFill>
                <a:srgbClr val="FF0000"/>
              </a:solidFill>
            </a:endParaRPr>
          </a:p>
          <a:p>
            <a:r>
              <a:rPr kumimoji="1" lang="ja-JP" altLang="en-US" sz="2800" dirty="0" smtClean="0">
                <a:solidFill>
                  <a:srgbClr val="FF0000"/>
                </a:solidFill>
              </a:rPr>
              <a:t>命令もそろえる！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cxnSp>
        <p:nvCxnSpPr>
          <p:cNvPr id="32" name="直線コネクタ 31"/>
          <p:cNvCxnSpPr/>
          <p:nvPr/>
        </p:nvCxnSpPr>
        <p:spPr>
          <a:xfrm>
            <a:off x="7927906" y="2316480"/>
            <a:ext cx="0" cy="4391045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>
            <a:off x="10551601" y="778529"/>
            <a:ext cx="0" cy="5928996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698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uiExpand="1" animBg="1"/>
      <p:bldP spid="31" grpId="0" animBg="1"/>
      <p:bldP spid="3" grpId="0" uiExpand="1" build="p"/>
      <p:bldP spid="12" grpId="0" animBg="1"/>
      <p:bldP spid="13" grpId="0" animBg="1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7334" y="360000"/>
            <a:ext cx="8596668" cy="1320800"/>
          </a:xfrm>
        </p:spPr>
        <p:txBody>
          <a:bodyPr anchor="ctr">
            <a:normAutofit/>
          </a:bodyPr>
          <a:lstStyle/>
          <a:p>
            <a:r>
              <a:rPr lang="ja-JP" altLang="en-US" sz="4000" dirty="0" smtClean="0">
                <a:solidFill>
                  <a:schemeClr val="accent2"/>
                </a:solidFill>
              </a:rPr>
              <a:t>制作活動（ワークシート参照）</a:t>
            </a:r>
            <a:endParaRPr kumimoji="1" lang="ja-JP" altLang="en-US" sz="4000" dirty="0">
              <a:solidFill>
                <a:schemeClr val="accent2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77333" y="1680800"/>
            <a:ext cx="11160000" cy="46974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3600" dirty="0" smtClean="0"/>
              <a:t>・サンプルを見る　　　　　　３分</a:t>
            </a:r>
            <a:endParaRPr kumimoji="1" lang="en-US" altLang="ja-JP" sz="3600" dirty="0" smtClean="0"/>
          </a:p>
          <a:p>
            <a:pPr marL="0" indent="0">
              <a:buNone/>
            </a:pPr>
            <a:r>
              <a:rPr kumimoji="1" lang="ja-JP" altLang="en-US" sz="3600" dirty="0" smtClean="0"/>
              <a:t>・プログラムを制作する　　１０分　時間厳守！</a:t>
            </a:r>
            <a:endParaRPr kumimoji="1" lang="en-US" altLang="ja-JP" sz="3600" dirty="0" smtClean="0"/>
          </a:p>
          <a:p>
            <a:pPr marL="0" indent="0">
              <a:buNone/>
            </a:pPr>
            <a:r>
              <a:rPr kumimoji="1" lang="ja-JP" altLang="en-US" sz="3600" dirty="0" smtClean="0"/>
              <a:t>   出来上がったら保存する「</a:t>
            </a:r>
            <a:r>
              <a:rPr kumimoji="1" lang="ja-JP" altLang="en-US" sz="3200" dirty="0" smtClean="0"/>
              <a:t>学籍</a:t>
            </a:r>
            <a:r>
              <a:rPr kumimoji="1" lang="en-US" altLang="ja-JP" sz="3200" dirty="0" smtClean="0"/>
              <a:t>+</a:t>
            </a:r>
            <a:r>
              <a:rPr kumimoji="1" lang="ja-JP" altLang="en-US" sz="3200" dirty="0" smtClean="0"/>
              <a:t>名前</a:t>
            </a:r>
            <a:r>
              <a:rPr kumimoji="1" lang="en-US" altLang="ja-JP" sz="3200" dirty="0" smtClean="0"/>
              <a:t>+</a:t>
            </a:r>
            <a:r>
              <a:rPr kumimoji="1" lang="ja-JP" altLang="en-US" sz="3200" dirty="0" smtClean="0"/>
              <a:t>作品番号</a:t>
            </a:r>
            <a:r>
              <a:rPr kumimoji="1" lang="en-US" altLang="ja-JP" sz="3200" dirty="0" smtClean="0"/>
              <a:t>.</a:t>
            </a:r>
            <a:r>
              <a:rPr kumimoji="1" lang="en-US" altLang="ja-JP" sz="3200" dirty="0" err="1" smtClean="0"/>
              <a:t>py</a:t>
            </a:r>
            <a:r>
              <a:rPr kumimoji="1" lang="ja-JP" altLang="en-US" sz="3600" dirty="0" smtClean="0"/>
              <a:t>」</a:t>
            </a:r>
            <a:endParaRPr kumimoji="1" lang="en-US" altLang="ja-JP" sz="3600" dirty="0" smtClean="0"/>
          </a:p>
          <a:p>
            <a:pPr marL="0" indent="0">
              <a:buNone/>
            </a:pPr>
            <a:r>
              <a:rPr kumimoji="1" lang="ja-JP" altLang="en-US" sz="3600" dirty="0" smtClean="0"/>
              <a:t>   終わったら他の人のプログラムを見てみよう！</a:t>
            </a:r>
            <a:endParaRPr kumimoji="1" lang="en-US" altLang="ja-JP" sz="3600" dirty="0" smtClean="0"/>
          </a:p>
          <a:p>
            <a:pPr marL="0" indent="0">
              <a:buNone/>
            </a:pPr>
            <a:r>
              <a:rPr kumimoji="1" lang="en-US" altLang="ja-JP" sz="3600" dirty="0" smtClean="0"/>
              <a:t>   ※</a:t>
            </a:r>
            <a:r>
              <a:rPr kumimoji="1" lang="ja-JP" altLang="en-US" sz="3600" dirty="0" smtClean="0"/>
              <a:t>時間内であれば他の人のプログラムを参考に自分</a:t>
            </a:r>
            <a:endParaRPr kumimoji="1" lang="en-US" altLang="ja-JP" sz="3600" dirty="0" smtClean="0"/>
          </a:p>
          <a:p>
            <a:pPr marL="0" indent="0">
              <a:buNone/>
            </a:pPr>
            <a:r>
              <a:rPr kumimoji="1" lang="ja-JP" altLang="en-US" sz="3600" dirty="0" smtClean="0"/>
              <a:t>　　のものを改良しても良い</a:t>
            </a:r>
            <a:endParaRPr kumimoji="1" lang="en-US" altLang="ja-JP" sz="3600" dirty="0" smtClean="0"/>
          </a:p>
          <a:p>
            <a:pPr marL="0" indent="0">
              <a:buNone/>
            </a:pPr>
            <a:r>
              <a:rPr kumimoji="1" lang="ja-JP" altLang="en-US" sz="3600" dirty="0" smtClean="0"/>
              <a:t>・他の人のプログラムを見る　５分</a:t>
            </a:r>
            <a:endParaRPr kumimoji="1" lang="ja-JP" altLang="en-US" sz="3600" dirty="0"/>
          </a:p>
        </p:txBody>
      </p:sp>
      <p:grpSp>
        <p:nvGrpSpPr>
          <p:cNvPr id="10" name="グループ化 9"/>
          <p:cNvGrpSpPr/>
          <p:nvPr/>
        </p:nvGrpSpPr>
        <p:grpSpPr>
          <a:xfrm>
            <a:off x="991758" y="2627845"/>
            <a:ext cx="10845575" cy="3018306"/>
            <a:chOff x="991758" y="2627845"/>
            <a:chExt cx="10845575" cy="3018306"/>
          </a:xfrm>
        </p:grpSpPr>
        <p:cxnSp>
          <p:nvCxnSpPr>
            <p:cNvPr id="4" name="直線コネクタ 3"/>
            <p:cNvCxnSpPr/>
            <p:nvPr/>
          </p:nvCxnSpPr>
          <p:spPr>
            <a:xfrm>
              <a:off x="991758" y="2766040"/>
              <a:ext cx="0" cy="2880111"/>
            </a:xfrm>
            <a:prstGeom prst="line">
              <a:avLst/>
            </a:prstGeom>
            <a:ln w="762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線コネクタ 4"/>
            <p:cNvCxnSpPr/>
            <p:nvPr/>
          </p:nvCxnSpPr>
          <p:spPr>
            <a:xfrm>
              <a:off x="11837333" y="2627845"/>
              <a:ext cx="0" cy="3018306"/>
            </a:xfrm>
            <a:prstGeom prst="line">
              <a:avLst/>
            </a:prstGeom>
            <a:ln w="762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コネクタ 5"/>
            <p:cNvCxnSpPr/>
            <p:nvPr/>
          </p:nvCxnSpPr>
          <p:spPr>
            <a:xfrm>
              <a:off x="991758" y="5646151"/>
              <a:ext cx="10845575" cy="0"/>
            </a:xfrm>
            <a:prstGeom prst="line">
              <a:avLst/>
            </a:prstGeom>
            <a:ln w="762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/>
            <p:nvPr/>
          </p:nvCxnSpPr>
          <p:spPr>
            <a:xfrm>
              <a:off x="10814304" y="2627845"/>
              <a:ext cx="1023029" cy="0"/>
            </a:xfrm>
            <a:prstGeom prst="line">
              <a:avLst/>
            </a:prstGeom>
            <a:ln w="762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7941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7334" y="360000"/>
            <a:ext cx="8596668" cy="1320800"/>
          </a:xfrm>
        </p:spPr>
        <p:txBody>
          <a:bodyPr anchor="ctr">
            <a:normAutofit/>
          </a:bodyPr>
          <a:lstStyle/>
          <a:p>
            <a:r>
              <a:rPr lang="ja-JP" altLang="en-US" sz="4000" dirty="0" smtClean="0">
                <a:solidFill>
                  <a:schemeClr val="accent2"/>
                </a:solidFill>
              </a:rPr>
              <a:t>今日の授業のまとめ</a:t>
            </a:r>
            <a:endParaRPr kumimoji="1" lang="ja-JP" altLang="en-US" sz="4000" dirty="0">
              <a:solidFill>
                <a:schemeClr val="accent2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77333" y="2160589"/>
            <a:ext cx="11160000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ja-JP" sz="3600" dirty="0" smtClean="0"/>
          </a:p>
          <a:p>
            <a:pPr marL="0" indent="0">
              <a:buNone/>
            </a:pPr>
            <a:r>
              <a:rPr kumimoji="1" lang="ja-JP" altLang="en-US" sz="3600" dirty="0" smtClean="0"/>
              <a:t>出力、入力、分岐、多分岐</a:t>
            </a:r>
            <a:endParaRPr kumimoji="1" lang="en-US" altLang="ja-JP" sz="3600" dirty="0" smtClean="0"/>
          </a:p>
          <a:p>
            <a:pPr marL="0" indent="0" algn="ctr">
              <a:buNone/>
            </a:pPr>
            <a:endParaRPr lang="en-US" altLang="ja-JP" dirty="0"/>
          </a:p>
          <a:p>
            <a:pPr marL="0" indent="0" algn="ctr">
              <a:buNone/>
            </a:pPr>
            <a:r>
              <a:rPr kumimoji="1" lang="en-US" altLang="ja-JP" sz="3600" dirty="0" smtClean="0"/>
              <a:t>Forms</a:t>
            </a:r>
            <a:r>
              <a:rPr kumimoji="1" lang="ja-JP" altLang="en-US" sz="3600" dirty="0" smtClean="0"/>
              <a:t>で振り返りをしましょう</a:t>
            </a:r>
            <a:endParaRPr kumimoji="1" lang="en-US" altLang="ja-JP" sz="3600" dirty="0" smtClean="0"/>
          </a:p>
        </p:txBody>
      </p:sp>
    </p:spTree>
    <p:extLst>
      <p:ext uri="{BB962C8B-B14F-4D97-AF65-F5344CB8AC3E}">
        <p14:creationId xmlns:p14="http://schemas.microsoft.com/office/powerpoint/2010/main" val="246167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7334" y="360000"/>
            <a:ext cx="8596668" cy="1320800"/>
          </a:xfrm>
        </p:spPr>
        <p:txBody>
          <a:bodyPr>
            <a:noAutofit/>
          </a:bodyPr>
          <a:lstStyle/>
          <a:p>
            <a:r>
              <a:rPr kumimoji="1" lang="ja-JP" altLang="en-US" sz="6600" dirty="0" smtClean="0">
                <a:solidFill>
                  <a:schemeClr val="accent2"/>
                </a:solidFill>
              </a:rPr>
              <a:t>今日の授業の目標</a:t>
            </a:r>
            <a:endParaRPr kumimoji="1" lang="ja-JP" altLang="en-US" sz="6600" dirty="0">
              <a:solidFill>
                <a:schemeClr val="accent2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77334" y="2160589"/>
            <a:ext cx="10800000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ja-JP" sz="3600" dirty="0" smtClean="0"/>
          </a:p>
          <a:p>
            <a:pPr marL="0" indent="0">
              <a:buNone/>
            </a:pPr>
            <a:r>
              <a:rPr kumimoji="1" lang="ja-JP" altLang="en-US" sz="4000" dirty="0" smtClean="0"/>
              <a:t>プログラミングを使って</a:t>
            </a:r>
            <a:endParaRPr kumimoji="1" lang="en-US" altLang="ja-JP" sz="4000" dirty="0" smtClean="0"/>
          </a:p>
          <a:p>
            <a:pPr marL="0" indent="0">
              <a:buNone/>
            </a:pPr>
            <a:endParaRPr kumimoji="1" lang="en-US" altLang="ja-JP" sz="4000" dirty="0" smtClean="0"/>
          </a:p>
          <a:p>
            <a:pPr marL="0" indent="0">
              <a:buNone/>
            </a:pPr>
            <a:r>
              <a:rPr kumimoji="1" lang="ja-JP" altLang="en-US" sz="4000" dirty="0" smtClean="0"/>
              <a:t>　　意図する処理をコンピュータに伝えよう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7232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7334" y="360000"/>
            <a:ext cx="9109062" cy="1320800"/>
          </a:xfrm>
        </p:spPr>
        <p:txBody>
          <a:bodyPr anchor="ctr">
            <a:noAutofit/>
          </a:bodyPr>
          <a:lstStyle/>
          <a:p>
            <a:r>
              <a:rPr lang="ja-JP" altLang="en-US" sz="4000" dirty="0">
                <a:solidFill>
                  <a:schemeClr val="accent2"/>
                </a:solidFill>
              </a:rPr>
              <a:t>プログラミングはどんな所で役立っているの？</a:t>
            </a:r>
            <a:endParaRPr kumimoji="1" lang="ja-JP" altLang="en-US" sz="4000" dirty="0">
              <a:solidFill>
                <a:schemeClr val="accent2"/>
              </a:solidFill>
            </a:endParaRPr>
          </a:p>
        </p:txBody>
      </p:sp>
      <p:pic>
        <p:nvPicPr>
          <p:cNvPr id="4" name="図 3" descr="[無料イラスト] よく分からない女の子 - パブリックドメインQ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186" y="3165372"/>
            <a:ext cx="1661740" cy="2188299"/>
          </a:xfrm>
          <a:prstGeom prst="rect">
            <a:avLst/>
          </a:prstGeom>
        </p:spPr>
      </p:pic>
      <p:pic>
        <p:nvPicPr>
          <p:cNvPr id="5" name="コンテンツ プレースホルダー 4" descr="[フリーイラスト] 冷蔵庫などの8種類の家電機器のセットでアハ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22" y="3362479"/>
            <a:ext cx="1851808" cy="1991192"/>
          </a:xfrm>
          <a:prstGeom prst="rect">
            <a:avLst/>
          </a:prstGeom>
        </p:spPr>
      </p:pic>
      <p:pic>
        <p:nvPicPr>
          <p:cNvPr id="7" name="コンテンツ プレースホルダー 6" descr="[フリーイラスト] ジュースとタバコの自動販売機のセットで ...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28"/>
          <a:stretch/>
        </p:blipFill>
        <p:spPr>
          <a:xfrm>
            <a:off x="6285110" y="3362480"/>
            <a:ext cx="1339655" cy="199164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289" y="3362871"/>
            <a:ext cx="2654400" cy="19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84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7334" y="360000"/>
            <a:ext cx="8596668" cy="1320800"/>
          </a:xfrm>
        </p:spPr>
        <p:txBody>
          <a:bodyPr/>
          <a:lstStyle/>
          <a:p>
            <a:r>
              <a:rPr lang="ja-JP" altLang="en-US" dirty="0">
                <a:solidFill>
                  <a:schemeClr val="accent2"/>
                </a:solidFill>
              </a:rPr>
              <a:t>次のうち、プログラミングが活用されているものは、どれでしょう？</a:t>
            </a:r>
            <a:endParaRPr kumimoji="1" lang="ja-JP" altLang="en-US" dirty="0">
              <a:solidFill>
                <a:schemeClr val="accent2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 smtClean="0"/>
              <a:t>　１</a:t>
            </a:r>
            <a:r>
              <a:rPr lang="ja-JP" altLang="en-US" sz="3600" dirty="0"/>
              <a:t>　ひげ</a:t>
            </a:r>
            <a:r>
              <a:rPr lang="ja-JP" altLang="en-US" sz="3600" dirty="0" smtClean="0"/>
              <a:t>そり</a:t>
            </a:r>
            <a:endParaRPr lang="en-US" altLang="ja-JP" sz="3600" dirty="0" smtClean="0"/>
          </a:p>
          <a:p>
            <a:pPr marL="0" indent="0">
              <a:buNone/>
            </a:pPr>
            <a:endParaRPr lang="en-US" altLang="ja-JP" sz="3600" dirty="0" smtClean="0"/>
          </a:p>
          <a:p>
            <a:pPr marL="0" indent="0">
              <a:buNone/>
            </a:pPr>
            <a:r>
              <a:rPr lang="ja-JP" altLang="en-US" sz="3600" dirty="0" smtClean="0"/>
              <a:t>　２</a:t>
            </a:r>
            <a:r>
              <a:rPr lang="ja-JP" altLang="en-US" sz="3600" dirty="0"/>
              <a:t>　</a:t>
            </a:r>
            <a:r>
              <a:rPr lang="ja-JP" altLang="en-US" sz="3600" dirty="0" smtClean="0"/>
              <a:t>ペンライト</a:t>
            </a:r>
            <a:endParaRPr lang="en-US" altLang="ja-JP" sz="3600" dirty="0" smtClean="0"/>
          </a:p>
          <a:p>
            <a:pPr marL="0" indent="0">
              <a:buNone/>
            </a:pPr>
            <a:endParaRPr lang="ja-JP" altLang="en-US" sz="3600" dirty="0"/>
          </a:p>
          <a:p>
            <a:pPr marL="0" indent="0">
              <a:buNone/>
            </a:pPr>
            <a:r>
              <a:rPr lang="ja-JP" altLang="en-US" sz="3600" dirty="0" smtClean="0"/>
              <a:t>　３</a:t>
            </a:r>
            <a:r>
              <a:rPr lang="ja-JP" altLang="en-US" sz="3600" dirty="0"/>
              <a:t>　</a:t>
            </a:r>
            <a:r>
              <a:rPr lang="ja-JP" altLang="en-US" sz="3600" dirty="0" smtClean="0"/>
              <a:t>洋服</a:t>
            </a:r>
            <a:endParaRPr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6327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943897" y="963562"/>
            <a:ext cx="1085481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１　ひげそり</a:t>
            </a:r>
            <a:endParaRPr kumimoji="1" lang="en-US" altLang="ja-JP" sz="3200" dirty="0" smtClean="0"/>
          </a:p>
          <a:p>
            <a:r>
              <a:rPr kumimoji="1" lang="ja-JP" altLang="en-US" sz="3200" dirty="0" smtClean="0"/>
              <a:t>　→パワーコントロールや電池残量の表示を制御</a:t>
            </a:r>
            <a:endParaRPr kumimoji="1" lang="en-US" altLang="ja-JP" sz="3200" dirty="0" smtClean="0"/>
          </a:p>
          <a:p>
            <a:endParaRPr kumimoji="1" lang="ja-JP" altLang="en-US" dirty="0"/>
          </a:p>
        </p:txBody>
      </p:sp>
      <p:sp>
        <p:nvSpPr>
          <p:cNvPr id="7" name="ドーナツ 6"/>
          <p:cNvSpPr/>
          <p:nvPr/>
        </p:nvSpPr>
        <p:spPr>
          <a:xfrm>
            <a:off x="614855" y="636293"/>
            <a:ext cx="1225519" cy="1157781"/>
          </a:xfrm>
          <a:prstGeom prst="donut">
            <a:avLst>
              <a:gd name="adj" fmla="val 1185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216" y="2003129"/>
            <a:ext cx="624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45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943897" y="963562"/>
            <a:ext cx="107073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２　</a:t>
            </a:r>
            <a:r>
              <a:rPr lang="ja-JP" altLang="en-US" sz="3200" dirty="0" smtClean="0"/>
              <a:t>ペンライト　→制御信号を受信して色や点滅を変更</a:t>
            </a:r>
            <a:endParaRPr lang="ja-JP" altLang="en-US" sz="3200" dirty="0"/>
          </a:p>
          <a:p>
            <a:endParaRPr kumimoji="1" lang="ja-JP" altLang="en-US" dirty="0"/>
          </a:p>
        </p:txBody>
      </p:sp>
      <p:sp>
        <p:nvSpPr>
          <p:cNvPr id="5" name="ドーナツ 4"/>
          <p:cNvSpPr/>
          <p:nvPr/>
        </p:nvSpPr>
        <p:spPr>
          <a:xfrm>
            <a:off x="614855" y="636293"/>
            <a:ext cx="1225519" cy="1157781"/>
          </a:xfrm>
          <a:prstGeom prst="donut">
            <a:avLst>
              <a:gd name="adj" fmla="val 1185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572" y="2002373"/>
            <a:ext cx="702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18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943898" y="963562"/>
            <a:ext cx="105008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３　</a:t>
            </a:r>
            <a:r>
              <a:rPr lang="ja-JP" altLang="en-US" sz="3200" dirty="0" smtClean="0"/>
              <a:t>洋服　→音楽に合わせて色や点滅を制御</a:t>
            </a:r>
            <a:endParaRPr lang="ja-JP" altLang="en-US" sz="3200" dirty="0"/>
          </a:p>
          <a:p>
            <a:endParaRPr kumimoji="1" lang="ja-JP" altLang="en-US" dirty="0"/>
          </a:p>
        </p:txBody>
      </p:sp>
      <p:sp>
        <p:nvSpPr>
          <p:cNvPr id="6" name="ドーナツ 5"/>
          <p:cNvSpPr/>
          <p:nvPr/>
        </p:nvSpPr>
        <p:spPr>
          <a:xfrm>
            <a:off x="614855" y="636293"/>
            <a:ext cx="1225519" cy="1157781"/>
          </a:xfrm>
          <a:prstGeom prst="donut">
            <a:avLst>
              <a:gd name="adj" fmla="val 1185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2250192" y="1999592"/>
            <a:ext cx="7705725" cy="468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Ins="288000" rtlCol="0" anchor="ctr"/>
          <a:lstStyle/>
          <a:p>
            <a:pPr algn="dist"/>
            <a:r>
              <a:rPr kumimoji="1" lang="ja-JP" altLang="en-US" sz="4000" dirty="0" smtClean="0">
                <a:solidFill>
                  <a:schemeClr val="tx1"/>
                </a:solidFill>
              </a:rPr>
              <a:t>ここには「ＬＥＤ　洋服」などで検索して出てきた画像を</a:t>
            </a:r>
            <a:endParaRPr kumimoji="1" lang="en-US" altLang="ja-JP" sz="4000" dirty="0" smtClean="0">
              <a:solidFill>
                <a:schemeClr val="tx1"/>
              </a:solidFill>
            </a:endParaRPr>
          </a:p>
          <a:p>
            <a:r>
              <a:rPr kumimoji="1" lang="ja-JP" altLang="en-US" sz="4000" dirty="0" smtClean="0">
                <a:solidFill>
                  <a:schemeClr val="tx1"/>
                </a:solidFill>
              </a:rPr>
              <a:t>差し込みましょう</a:t>
            </a:r>
            <a:endParaRPr kumimoji="1" lang="ja-JP" alt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72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7334" y="360000"/>
            <a:ext cx="8596668" cy="1320800"/>
          </a:xfrm>
        </p:spPr>
        <p:txBody>
          <a:bodyPr anchor="ctr">
            <a:normAutofit/>
          </a:bodyPr>
          <a:lstStyle/>
          <a:p>
            <a:r>
              <a:rPr lang="ja-JP" altLang="en-US" sz="4000" dirty="0" smtClean="0">
                <a:solidFill>
                  <a:schemeClr val="accent2"/>
                </a:solidFill>
              </a:rPr>
              <a:t>プログラミング実習のルール</a:t>
            </a:r>
            <a:endParaRPr kumimoji="1" lang="ja-JP" altLang="en-US" sz="4000" dirty="0">
              <a:solidFill>
                <a:schemeClr val="accent2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77334" y="2160589"/>
            <a:ext cx="9000000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3600" dirty="0" smtClean="0"/>
              <a:t>○プログラミングは、うまく実行できない</a:t>
            </a:r>
            <a:endParaRPr kumimoji="1" lang="en-US" altLang="ja-JP" sz="3600" dirty="0" smtClean="0"/>
          </a:p>
          <a:p>
            <a:pPr marL="0" indent="0">
              <a:buNone/>
            </a:pPr>
            <a:r>
              <a:rPr kumimoji="1" lang="ja-JP" altLang="en-US" sz="3600" dirty="0" smtClean="0"/>
              <a:t>　ときがあります。</a:t>
            </a:r>
            <a:endParaRPr kumimoji="1" lang="en-US" altLang="ja-JP" sz="3600" dirty="0" smtClean="0"/>
          </a:p>
          <a:p>
            <a:pPr marL="0" indent="0">
              <a:buNone/>
            </a:pPr>
            <a:endParaRPr kumimoji="1" lang="en-US" altLang="ja-JP" sz="3600" dirty="0" smtClean="0"/>
          </a:p>
          <a:p>
            <a:pPr marL="0" indent="0">
              <a:buNone/>
            </a:pPr>
            <a:r>
              <a:rPr kumimoji="1" lang="ja-JP" altLang="en-US" sz="3600" dirty="0" smtClean="0"/>
              <a:t>　　→周りの人が困っていたら</a:t>
            </a:r>
            <a:endParaRPr kumimoji="1" lang="en-US" altLang="ja-JP" sz="3600" dirty="0" smtClean="0"/>
          </a:p>
          <a:p>
            <a:pPr marL="0" indent="0">
              <a:buNone/>
            </a:pPr>
            <a:r>
              <a:rPr kumimoji="1" lang="ja-JP" altLang="en-US" sz="3600" dirty="0" smtClean="0"/>
              <a:t>　　　　　　　　　　助け合いましょう！</a:t>
            </a:r>
            <a:endParaRPr kumimoji="1" lang="ja-JP" altLang="en-US" sz="3600" dirty="0"/>
          </a:p>
        </p:txBody>
      </p:sp>
      <p:sp>
        <p:nvSpPr>
          <p:cNvPr id="4" name="右矢印 3"/>
          <p:cNvSpPr/>
          <p:nvPr/>
        </p:nvSpPr>
        <p:spPr>
          <a:xfrm>
            <a:off x="1264641" y="5810488"/>
            <a:ext cx="1643605" cy="729205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3119375" y="5642654"/>
            <a:ext cx="7560000" cy="106487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/>
              <a:t>アプリを起動して新しいファイルを開こう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97454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453921"/>
            <a:ext cx="3600000" cy="382268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7334" y="360000"/>
            <a:ext cx="8596668" cy="1320800"/>
          </a:xfrm>
        </p:spPr>
        <p:txBody>
          <a:bodyPr anchor="ctr">
            <a:normAutofit/>
          </a:bodyPr>
          <a:lstStyle/>
          <a:p>
            <a:r>
              <a:rPr lang="ja-JP" altLang="en-US" sz="4000" smtClean="0">
                <a:solidFill>
                  <a:schemeClr val="accent2"/>
                </a:solidFill>
              </a:rPr>
              <a:t>エディタ「</a:t>
            </a:r>
            <a:r>
              <a:rPr lang="en-US" altLang="ja-JP" sz="4000" dirty="0" smtClean="0">
                <a:solidFill>
                  <a:schemeClr val="accent2"/>
                </a:solidFill>
              </a:rPr>
              <a:t>IDLE</a:t>
            </a:r>
            <a:r>
              <a:rPr lang="ja-JP" altLang="en-US" sz="4000" dirty="0" smtClean="0">
                <a:solidFill>
                  <a:schemeClr val="accent2"/>
                </a:solidFill>
              </a:rPr>
              <a:t>」の起動</a:t>
            </a:r>
            <a:endParaRPr kumimoji="1" lang="ja-JP" altLang="en-US" sz="4000" dirty="0">
              <a:solidFill>
                <a:schemeClr val="accent2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1200" y="1453896"/>
            <a:ext cx="9000000" cy="534875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1200" y="1453895"/>
            <a:ext cx="9000000" cy="5348755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8" name="角丸四角形 17"/>
          <p:cNvSpPr/>
          <p:nvPr/>
        </p:nvSpPr>
        <p:spPr>
          <a:xfrm>
            <a:off x="1771200" y="1898725"/>
            <a:ext cx="368722" cy="33174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角丸四角形 18"/>
          <p:cNvSpPr/>
          <p:nvPr/>
        </p:nvSpPr>
        <p:spPr>
          <a:xfrm>
            <a:off x="1783000" y="2230471"/>
            <a:ext cx="3117613" cy="28650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200" y="2516980"/>
            <a:ext cx="5830598" cy="4285670"/>
          </a:xfrm>
          <a:prstGeom prst="rect">
            <a:avLst/>
          </a:prstGeom>
          <a:ln>
            <a:solidFill>
              <a:srgbClr val="0070C0"/>
            </a:solidFill>
          </a:ln>
        </p:spPr>
      </p:pic>
      <p:cxnSp>
        <p:nvCxnSpPr>
          <p:cNvPr id="20" name="直線矢印コネクタ 19"/>
          <p:cNvCxnSpPr/>
          <p:nvPr/>
        </p:nvCxnSpPr>
        <p:spPr>
          <a:xfrm>
            <a:off x="4713189" y="2579787"/>
            <a:ext cx="1213478" cy="48686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612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ファセット">
  <a:themeElements>
    <a:clrScheme name="ファセット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ファセット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ファセッ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991</TotalTime>
  <Words>664</Words>
  <PresentationFormat>ワイド画面</PresentationFormat>
  <Paragraphs>139</Paragraphs>
  <Slides>17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3" baseType="lpstr">
      <vt:lpstr>メイリオ</vt:lpstr>
      <vt:lpstr>游ゴシック</vt:lpstr>
      <vt:lpstr>Arial</vt:lpstr>
      <vt:lpstr>Trebuchet MS</vt:lpstr>
      <vt:lpstr>Wingdings 3</vt:lpstr>
      <vt:lpstr>ファセット</vt:lpstr>
      <vt:lpstr>プログラミング言語Pythonを使ったプログラミング 　　　　　　　最初の一歩</vt:lpstr>
      <vt:lpstr>今日の授業の目標</vt:lpstr>
      <vt:lpstr>プログラミングはどんな所で役立っているの？</vt:lpstr>
      <vt:lpstr>次のうち、プログラミングが活用されているものは、どれでしょう？</vt:lpstr>
      <vt:lpstr>PowerPoint プレゼンテーション</vt:lpstr>
      <vt:lpstr>PowerPoint プレゼンテーション</vt:lpstr>
      <vt:lpstr>PowerPoint プレゼンテーション</vt:lpstr>
      <vt:lpstr>プログラミング実習のルール</vt:lpstr>
      <vt:lpstr>エディタ「IDLE」の起動</vt:lpstr>
      <vt:lpstr>print　出力</vt:lpstr>
      <vt:lpstr>print　出力</vt:lpstr>
      <vt:lpstr>input　入力　「03順次２.py」</vt:lpstr>
      <vt:lpstr>if　分岐　「04分岐.py」</vt:lpstr>
      <vt:lpstr>elif　多分岐　「05多分岐.py」</vt:lpstr>
      <vt:lpstr>注意事項！</vt:lpstr>
      <vt:lpstr>制作活動（ワークシート参照）</vt:lpstr>
      <vt:lpstr>今日の授業のまとめ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2022-03-14T01:36:59Z</cp:lastPrinted>
  <dcterms:created xsi:type="dcterms:W3CDTF">2021-04-19T05:38:13Z</dcterms:created>
  <dcterms:modified xsi:type="dcterms:W3CDTF">2022-03-16T09:34:00Z</dcterms:modified>
</cp:coreProperties>
</file>